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59" r:id="rId3"/>
    <p:sldId id="283" r:id="rId4"/>
    <p:sldId id="257" r:id="rId5"/>
    <p:sldId id="258" r:id="rId6"/>
    <p:sldId id="280" r:id="rId7"/>
    <p:sldId id="268" r:id="rId8"/>
    <p:sldId id="260" r:id="rId9"/>
    <p:sldId id="275" r:id="rId10"/>
    <p:sldId id="264" r:id="rId11"/>
    <p:sldId id="267" r:id="rId12"/>
    <p:sldId id="273" r:id="rId13"/>
    <p:sldId id="274" r:id="rId14"/>
    <p:sldId id="265" r:id="rId15"/>
    <p:sldId id="276" r:id="rId16"/>
    <p:sldId id="266" r:id="rId17"/>
    <p:sldId id="281" r:id="rId18"/>
    <p:sldId id="282" r:id="rId19"/>
    <p:sldId id="270" r:id="rId20"/>
    <p:sldId id="272" r:id="rId21"/>
    <p:sldId id="262" r:id="rId22"/>
    <p:sldId id="271"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226" autoAdjust="0"/>
  </p:normalViewPr>
  <p:slideViewPr>
    <p:cSldViewPr>
      <p:cViewPr varScale="1">
        <p:scale>
          <a:sx n="99" d="100"/>
          <a:sy n="99" d="100"/>
        </p:scale>
        <p:origin x="19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F1C5C-741E-4300-BAAB-5811DFFECF21}" type="datetimeFigureOut">
              <a:rPr lang="en-US" smtClean="0"/>
              <a:pPr/>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68FF1-45DA-4DB3-B511-1B0D79DF745D}" type="slidenum">
              <a:rPr lang="en-US" smtClean="0"/>
              <a:pPr/>
              <a:t>‹#›</a:t>
            </a:fld>
            <a:endParaRPr lang="en-US"/>
          </a:p>
        </p:txBody>
      </p:sp>
    </p:spTree>
    <p:extLst>
      <p:ext uri="{BB962C8B-B14F-4D97-AF65-F5344CB8AC3E}">
        <p14:creationId xmlns:p14="http://schemas.microsoft.com/office/powerpoint/2010/main" val="282816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Good afternoon, its nice to be here.  My name is </a:t>
            </a:r>
            <a:r>
              <a:rPr lang="en-AU" sz="1200" b="1" kern="1200" dirty="0" smtClean="0">
                <a:solidFill>
                  <a:schemeClr val="tx1"/>
                </a:solidFill>
                <a:latin typeface="+mn-lt"/>
                <a:ea typeface="+mn-ea"/>
                <a:cs typeface="+mn-cs"/>
              </a:rPr>
              <a:t>Renee McGann </a:t>
            </a:r>
            <a:r>
              <a:rPr lang="en-AU" sz="1200" kern="1200" dirty="0" smtClean="0">
                <a:solidFill>
                  <a:schemeClr val="tx1"/>
                </a:solidFill>
                <a:latin typeface="+mn-lt"/>
                <a:ea typeface="+mn-ea"/>
                <a:cs typeface="+mn-cs"/>
              </a:rPr>
              <a:t>and this is </a:t>
            </a:r>
            <a:r>
              <a:rPr lang="en-AU" sz="1200" b="1" kern="1200" dirty="0" smtClean="0">
                <a:solidFill>
                  <a:schemeClr val="tx1"/>
                </a:solidFill>
                <a:latin typeface="+mn-lt"/>
                <a:ea typeface="+mn-ea"/>
                <a:cs typeface="+mn-cs"/>
              </a:rPr>
              <a:t>Anne </a:t>
            </a:r>
            <a:r>
              <a:rPr lang="en-AU" sz="1200" b="1" kern="1200" dirty="0" err="1" smtClean="0">
                <a:solidFill>
                  <a:schemeClr val="tx1"/>
                </a:solidFill>
                <a:latin typeface="+mn-lt"/>
                <a:ea typeface="+mn-ea"/>
                <a:cs typeface="+mn-cs"/>
              </a:rPr>
              <a:t>Raddacliffe</a:t>
            </a:r>
            <a:r>
              <a:rPr lang="en-AU" sz="1200" kern="1200" dirty="0" smtClean="0">
                <a:solidFill>
                  <a:schemeClr val="tx1"/>
                </a:solidFill>
                <a:latin typeface="+mn-lt"/>
                <a:ea typeface="+mn-ea"/>
                <a:cs typeface="+mn-cs"/>
              </a:rPr>
              <a:t>.  We’re Librarians in the Family History Team at the State Library of NSW. Today we’ll be taking you</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on a guided tour of our website because here you will find a lot of information relating to Family History,  including some recent developments which you may not be aware of  such as the digitisation of  many resources unique to the Mitchell Library collections.</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Firstly over to </a:t>
            </a:r>
            <a:r>
              <a:rPr lang="en-AU" sz="1200" b="1" kern="1200" dirty="0" smtClean="0">
                <a:solidFill>
                  <a:schemeClr val="tx1"/>
                </a:solidFill>
                <a:latin typeface="+mn-lt"/>
                <a:ea typeface="+mn-ea"/>
                <a:cs typeface="+mn-cs"/>
              </a:rPr>
              <a:t>Ann</a:t>
            </a:r>
            <a:r>
              <a:rPr lang="en-AU" sz="1200" kern="1200" dirty="0" smtClean="0">
                <a:solidFill>
                  <a:schemeClr val="tx1"/>
                </a:solidFill>
                <a:latin typeface="+mn-lt"/>
                <a:ea typeface="+mn-ea"/>
                <a:cs typeface="+mn-cs"/>
              </a:rPr>
              <a:t> to start our tour …</a:t>
            </a:r>
            <a:endParaRPr lang="en-US" sz="1200" kern="1200" dirty="0" smtClean="0">
              <a:solidFill>
                <a:schemeClr val="tx1"/>
              </a:solidFill>
              <a:latin typeface="+mn-lt"/>
              <a:ea typeface="+mn-ea"/>
              <a:cs typeface="+mn-cs"/>
            </a:endParaRPr>
          </a:p>
          <a:p>
            <a:endParaRPr lang="en-AU" baseline="0" dirty="0" smtClean="0"/>
          </a:p>
        </p:txBody>
      </p:sp>
      <p:sp>
        <p:nvSpPr>
          <p:cNvPr id="4" name="Slide Number Placeholder 3"/>
          <p:cNvSpPr>
            <a:spLocks noGrp="1"/>
          </p:cNvSpPr>
          <p:nvPr>
            <p:ph type="sldNum" sz="quarter" idx="10"/>
          </p:nvPr>
        </p:nvSpPr>
        <p:spPr/>
        <p:txBody>
          <a:bodyPr/>
          <a:lstStyle/>
          <a:p>
            <a:fld id="{99568FF1-45DA-4DB3-B511-1B0D79DF745D}" type="slidenum">
              <a:rPr lang="en-US" smtClean="0"/>
              <a:pPr/>
              <a:t>1</a:t>
            </a:fld>
            <a:endParaRPr lang="en-US"/>
          </a:p>
        </p:txBody>
      </p:sp>
    </p:spTree>
    <p:extLst>
      <p:ext uri="{BB962C8B-B14F-4D97-AF65-F5344CB8AC3E}">
        <p14:creationId xmlns:p14="http://schemas.microsoft.com/office/powerpoint/2010/main" val="384433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Portraits of Soldiers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   The Trustees of the Mitchell Library undertook to collect these portraits of soldiers in the AIF.  Relatives of soldiers were asked to forward photographs to the Crown Studios, Sydney for copying.</a:t>
            </a:r>
          </a:p>
        </p:txBody>
      </p:sp>
      <p:sp>
        <p:nvSpPr>
          <p:cNvPr id="4" name="Slide Number Placeholder 3"/>
          <p:cNvSpPr>
            <a:spLocks noGrp="1"/>
          </p:cNvSpPr>
          <p:nvPr>
            <p:ph type="sldNum" sz="quarter" idx="10"/>
          </p:nvPr>
        </p:nvSpPr>
        <p:spPr/>
        <p:txBody>
          <a:bodyPr/>
          <a:lstStyle/>
          <a:p>
            <a:fld id="{99568FF1-45DA-4DB3-B511-1B0D79DF745D}" type="slidenum">
              <a:rPr lang="en-US" smtClean="0"/>
              <a:pPr/>
              <a:t>10</a:t>
            </a:fld>
            <a:endParaRPr lang="en-US"/>
          </a:p>
        </p:txBody>
      </p:sp>
    </p:spTree>
    <p:extLst>
      <p:ext uri="{BB962C8B-B14F-4D97-AF65-F5344CB8AC3E}">
        <p14:creationId xmlns:p14="http://schemas.microsoft.com/office/powerpoint/2010/main" val="290667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Most of the portraits are of soldiers who enlisted in 1918</a:t>
            </a:r>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11</a:t>
            </a:fld>
            <a:endParaRPr lang="en-US"/>
          </a:p>
        </p:txBody>
      </p:sp>
    </p:spTree>
    <p:extLst>
      <p:ext uri="{BB962C8B-B14F-4D97-AF65-F5344CB8AC3E}">
        <p14:creationId xmlns:p14="http://schemas.microsoft.com/office/powerpoint/2010/main" val="48082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online catalogue you can navigate to a detailed description of each portrait. </a:t>
            </a: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12</a:t>
            </a:fld>
            <a:endParaRPr lang="en-US"/>
          </a:p>
        </p:txBody>
      </p:sp>
    </p:spTree>
    <p:extLst>
      <p:ext uri="{BB962C8B-B14F-4D97-AF65-F5344CB8AC3E}">
        <p14:creationId xmlns:p14="http://schemas.microsoft.com/office/powerpoint/2010/main" val="185371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The information found on these records is name, date of birth, enlistment date, trade or calling, birthplace, address prior to enlistment, rank, number and distinctions, casualties, next of kin and father’s name on the back of the photograph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They’re  a great source of information for those who have a service man in their family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13</a:t>
            </a:fld>
            <a:endParaRPr lang="en-US"/>
          </a:p>
        </p:txBody>
      </p:sp>
    </p:spTree>
    <p:extLst>
      <p:ext uri="{BB962C8B-B14F-4D97-AF65-F5344CB8AC3E}">
        <p14:creationId xmlns:p14="http://schemas.microsoft.com/office/powerpoint/2010/main" val="3617053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R:  Now to </a:t>
            </a:r>
            <a:r>
              <a:rPr lang="en-AU" sz="1200" b="1" u="sng" kern="1200" dirty="0" smtClean="0">
                <a:solidFill>
                  <a:schemeClr val="tx1"/>
                </a:solidFill>
                <a:latin typeface="+mn-lt"/>
                <a:ea typeface="+mn-ea"/>
                <a:cs typeface="+mn-cs"/>
              </a:rPr>
              <a:t>the First Fleet Journals</a:t>
            </a:r>
            <a:r>
              <a:rPr lang="en-AU" sz="1200" kern="1200" dirty="0" smtClean="0">
                <a:solidFill>
                  <a:schemeClr val="tx1"/>
                </a:solidFill>
                <a:latin typeface="+mn-lt"/>
                <a:ea typeface="+mn-ea"/>
                <a:cs typeface="+mn-cs"/>
              </a:rPr>
              <a:t> …. The Library holds 9 of 11 known First Fleet Journals in existence.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They are written by midshipmen and surgeons who sailed on the First Fleet.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14</a:t>
            </a:fld>
            <a:endParaRPr lang="en-US"/>
          </a:p>
        </p:txBody>
      </p:sp>
    </p:spTree>
    <p:extLst>
      <p:ext uri="{BB962C8B-B14F-4D97-AF65-F5344CB8AC3E}">
        <p14:creationId xmlns:p14="http://schemas.microsoft.com/office/powerpoint/2010/main" val="293939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 The Journals give a visual image of conditions on the ship, the voyage, weather, landscape, nature.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Some include personal letters to relatives in England.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15</a:t>
            </a:fld>
            <a:endParaRPr lang="en-US"/>
          </a:p>
        </p:txBody>
      </p:sp>
    </p:spTree>
    <p:extLst>
      <p:ext uri="{BB962C8B-B14F-4D97-AF65-F5344CB8AC3E}">
        <p14:creationId xmlns:p14="http://schemas.microsoft.com/office/powerpoint/2010/main" val="3054944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One example is the journal kept by Arthur Bowes Smyth who </a:t>
            </a:r>
            <a:r>
              <a:rPr lang="en-US" sz="1200" kern="1200" dirty="0" smtClean="0">
                <a:solidFill>
                  <a:schemeClr val="tx1"/>
                </a:solidFill>
                <a:latin typeface="+mn-lt"/>
                <a:ea typeface="+mn-ea"/>
                <a:cs typeface="+mn-cs"/>
              </a:rPr>
              <a:t>sailed with the First Fleet as Surgeon on board the Lady </a:t>
            </a:r>
            <a:r>
              <a:rPr lang="en-US" sz="1200" kern="1200" dirty="0" err="1" smtClean="0">
                <a:solidFill>
                  <a:schemeClr val="tx1"/>
                </a:solidFill>
                <a:latin typeface="+mn-lt"/>
                <a:ea typeface="+mn-ea"/>
                <a:cs typeface="+mn-cs"/>
              </a:rPr>
              <a:t>Penrhyn</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His journal includes the names of women convicts on board , also the names of children born on  the ship during the voyage</a:t>
            </a:r>
          </a:p>
          <a:p>
            <a:r>
              <a:rPr lang="en-AU" sz="1200" kern="1200" dirty="0" smtClean="0">
                <a:solidFill>
                  <a:schemeClr val="tx1"/>
                </a:solidFill>
                <a:latin typeface="+mn-lt"/>
                <a:ea typeface="+mn-ea"/>
                <a:cs typeface="+mn-cs"/>
              </a:rPr>
              <a:t>Here is a list of convict names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16</a:t>
            </a:fld>
            <a:endParaRPr lang="en-US"/>
          </a:p>
        </p:txBody>
      </p:sp>
    </p:spTree>
    <p:extLst>
      <p:ext uri="{BB962C8B-B14F-4D97-AF65-F5344CB8AC3E}">
        <p14:creationId xmlns:p14="http://schemas.microsoft.com/office/powerpoint/2010/main" val="319525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  Here is a letter written by George </a:t>
            </a:r>
            <a:r>
              <a:rPr lang="en-US" sz="1200" kern="1200" dirty="0" err="1" smtClean="0">
                <a:solidFill>
                  <a:schemeClr val="tx1"/>
                </a:solidFill>
                <a:latin typeface="+mn-lt"/>
                <a:ea typeface="+mn-ea"/>
                <a:cs typeface="+mn-cs"/>
              </a:rPr>
              <a:t>Worgan</a:t>
            </a:r>
            <a:r>
              <a:rPr lang="en-US" sz="1200" kern="1200" dirty="0" smtClean="0">
                <a:solidFill>
                  <a:schemeClr val="tx1"/>
                </a:solidFill>
                <a:latin typeface="+mn-lt"/>
                <a:ea typeface="+mn-ea"/>
                <a:cs typeface="+mn-cs"/>
              </a:rPr>
              <a:t> to his brother Richard in 1788 while on the First Fleet ship the HMS Sirius.  </a:t>
            </a:r>
          </a:p>
          <a:p>
            <a:endParaRPr lang="en-US" u="sng"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17</a:t>
            </a:fld>
            <a:endParaRPr lang="en-US"/>
          </a:p>
        </p:txBody>
      </p:sp>
    </p:spTree>
    <p:extLst>
      <p:ext uri="{BB962C8B-B14F-4D97-AF65-F5344CB8AC3E}">
        <p14:creationId xmlns:p14="http://schemas.microsoft.com/office/powerpoint/2010/main" val="336467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here is part of the transcript</a:t>
            </a:r>
            <a:r>
              <a:rPr lang="en-US" sz="1200" kern="1200" baseline="0" dirty="0" smtClean="0">
                <a:solidFill>
                  <a:schemeClr val="tx1"/>
                </a:solidFill>
                <a:latin typeface="+mn-lt"/>
                <a:ea typeface="+mn-ea"/>
                <a:cs typeface="+mn-cs"/>
              </a:rPr>
              <a:t> detailing the ships cargo including the animals and plant life they brought out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the journals have a transcript.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work is done by the Library’s volunteers </a:t>
            </a: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18</a:t>
            </a:fld>
            <a:endParaRPr lang="en-US"/>
          </a:p>
        </p:txBody>
      </p:sp>
    </p:spTree>
    <p:extLst>
      <p:ext uri="{BB962C8B-B14F-4D97-AF65-F5344CB8AC3E}">
        <p14:creationId xmlns:p14="http://schemas.microsoft.com/office/powerpoint/2010/main" val="4096676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R:  </a:t>
            </a:r>
            <a:r>
              <a:rPr lang="en-AU" sz="1200" b="1" u="sng" kern="1200" dirty="0" smtClean="0">
                <a:solidFill>
                  <a:schemeClr val="tx1"/>
                </a:solidFill>
                <a:latin typeface="+mn-lt"/>
                <a:ea typeface="+mn-ea"/>
                <a:cs typeface="+mn-cs"/>
              </a:rPr>
              <a:t>Shipboard newspapers</a:t>
            </a:r>
            <a:r>
              <a:rPr lang="en-AU" sz="1200" kern="1200" dirty="0" smtClean="0">
                <a:solidFill>
                  <a:schemeClr val="tx1"/>
                </a:solidFill>
                <a:latin typeface="+mn-lt"/>
                <a:ea typeface="+mn-ea"/>
                <a:cs typeface="+mn-cs"/>
              </a:rPr>
              <a:t> …. These were printed or written on the voyages from England to Australia.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They frequently included illustrations, caricatures, passenger lists, poetry, letters to the editor, local news.    The papers contained the names of people, they were all about life on the ship  including , the time prayers  started and marriages, deaths and births.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19</a:t>
            </a:fld>
            <a:endParaRPr lang="en-US"/>
          </a:p>
        </p:txBody>
      </p:sp>
    </p:spTree>
    <p:extLst>
      <p:ext uri="{BB962C8B-B14F-4D97-AF65-F5344CB8AC3E}">
        <p14:creationId xmlns:p14="http://schemas.microsoft.com/office/powerpoint/2010/main" val="131856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The State Library has two online </a:t>
            </a:r>
            <a:r>
              <a:rPr lang="en-AU" sz="1200" b="1" kern="1200" dirty="0" smtClean="0">
                <a:solidFill>
                  <a:schemeClr val="tx1"/>
                </a:solidFill>
                <a:latin typeface="+mn-lt"/>
                <a:ea typeface="+mn-ea"/>
                <a:cs typeface="+mn-cs"/>
              </a:rPr>
              <a:t>catalogues </a:t>
            </a:r>
            <a:r>
              <a:rPr lang="en-AU" sz="1200" kern="1200" dirty="0" smtClean="0">
                <a:solidFill>
                  <a:schemeClr val="tx1"/>
                </a:solidFill>
                <a:latin typeface="+mn-lt"/>
                <a:ea typeface="+mn-ea"/>
                <a:cs typeface="+mn-cs"/>
              </a:rPr>
              <a:t>for our materials. There is one catalogue for published material and one catalogued for unpublished or original materials. The catalogue for published materials includes material in the State Reference Library and the Mitchell Library. </a:t>
            </a:r>
          </a:p>
          <a:p>
            <a:endParaRPr lang="en-AU"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568FF1-45DA-4DB3-B511-1B0D79DF745D}" type="slidenum">
              <a:rPr lang="en-US" smtClean="0"/>
              <a:pPr/>
              <a:t>2</a:t>
            </a:fld>
            <a:endParaRPr lang="en-US"/>
          </a:p>
        </p:txBody>
      </p:sp>
    </p:spTree>
    <p:extLst>
      <p:ext uri="{BB962C8B-B14F-4D97-AF65-F5344CB8AC3E}">
        <p14:creationId xmlns:p14="http://schemas.microsoft.com/office/powerpoint/2010/main" val="2225184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Another  example is </a:t>
            </a:r>
            <a:r>
              <a:rPr lang="en-US" sz="1200" b="1" kern="1200" dirty="0" smtClean="0">
                <a:solidFill>
                  <a:schemeClr val="tx1"/>
                </a:solidFill>
                <a:latin typeface="+mn-lt"/>
                <a:ea typeface="+mn-ea"/>
                <a:cs typeface="+mn-cs"/>
              </a:rPr>
              <a:t>"The Petrel Papers</a:t>
            </a:r>
            <a:r>
              <a:rPr lang="en-US" sz="1200" kern="1200" dirty="0" smtClean="0">
                <a:solidFill>
                  <a:schemeClr val="tx1"/>
                </a:solidFill>
                <a:latin typeface="+mn-lt"/>
                <a:ea typeface="+mn-ea"/>
                <a:cs typeface="+mn-cs"/>
              </a:rPr>
              <a:t>"  a weekly journal from the ship 'Parramatta'. </a:t>
            </a:r>
          </a:p>
          <a:p>
            <a:r>
              <a:rPr lang="en-US" sz="1200" kern="1200" dirty="0" smtClean="0">
                <a:solidFill>
                  <a:schemeClr val="tx1"/>
                </a:solidFill>
                <a:latin typeface="+mn-lt"/>
                <a:ea typeface="+mn-ea"/>
                <a:cs typeface="+mn-cs"/>
              </a:rPr>
              <a:t> The 'Parramatta' departed London 7 Oct. 1882 and arrived at Sydney on 3 Jan. 1883 under Captain Goddard. The journals contain contributions from passengers and crew  including reports of shipboard activities and entertainments; details of the ship's progress including latitude, longitude, distances, temperature and barometer readings; verse and stories written by passengers.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20</a:t>
            </a:fld>
            <a:endParaRPr lang="en-US"/>
          </a:p>
        </p:txBody>
      </p:sp>
    </p:spTree>
    <p:extLst>
      <p:ext uri="{BB962C8B-B14F-4D97-AF65-F5344CB8AC3E}">
        <p14:creationId xmlns:p14="http://schemas.microsoft.com/office/powerpoint/2010/main" val="1359103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u="sng" kern="1200" dirty="0" smtClean="0">
                <a:solidFill>
                  <a:schemeClr val="tx1"/>
                </a:solidFill>
                <a:latin typeface="+mn-lt"/>
                <a:ea typeface="+mn-ea"/>
                <a:cs typeface="+mn-cs"/>
              </a:rPr>
              <a:t>The </a:t>
            </a:r>
            <a:r>
              <a:rPr lang="en-AU" sz="1200" b="1" u="sng" kern="1200" dirty="0" err="1" smtClean="0">
                <a:solidFill>
                  <a:schemeClr val="tx1"/>
                </a:solidFill>
                <a:latin typeface="+mn-lt"/>
                <a:ea typeface="+mn-ea"/>
                <a:cs typeface="+mn-cs"/>
              </a:rPr>
              <a:t>Holtermann</a:t>
            </a:r>
            <a:r>
              <a:rPr lang="en-AU" sz="1200" b="1" u="sng" kern="1200" dirty="0" smtClean="0">
                <a:solidFill>
                  <a:schemeClr val="tx1"/>
                </a:solidFill>
                <a:latin typeface="+mn-lt"/>
                <a:ea typeface="+mn-ea"/>
                <a:cs typeface="+mn-cs"/>
              </a:rPr>
              <a:t> Collection</a:t>
            </a:r>
            <a:r>
              <a:rPr lang="en-AU" sz="1200" kern="1200" dirty="0" smtClean="0">
                <a:solidFill>
                  <a:schemeClr val="tx1"/>
                </a:solidFill>
                <a:latin typeface="+mn-lt"/>
                <a:ea typeface="+mn-ea"/>
                <a:cs typeface="+mn-cs"/>
              </a:rPr>
              <a:t> …. In 1951 a hoard of 3,500 glass plate negatives from the nineteenth century was discovered in a shed at Chatswood.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This find turned out to be the most important photographic documentation of the goldfields in Australia.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The photographers responsible for the images were  Merlin and </a:t>
            </a:r>
            <a:r>
              <a:rPr lang="en-US" sz="1200" kern="1200" dirty="0" err="1" smtClean="0">
                <a:solidFill>
                  <a:schemeClr val="tx1"/>
                </a:solidFill>
                <a:latin typeface="+mn-lt"/>
                <a:ea typeface="+mn-ea"/>
                <a:cs typeface="+mn-cs"/>
              </a:rPr>
              <a:t>Bayliss</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AU" dirty="0" smtClean="0"/>
          </a:p>
        </p:txBody>
      </p:sp>
      <p:sp>
        <p:nvSpPr>
          <p:cNvPr id="4" name="Slide Number Placeholder 3"/>
          <p:cNvSpPr>
            <a:spLocks noGrp="1"/>
          </p:cNvSpPr>
          <p:nvPr>
            <p:ph type="sldNum" sz="quarter" idx="10"/>
          </p:nvPr>
        </p:nvSpPr>
        <p:spPr/>
        <p:txBody>
          <a:bodyPr/>
          <a:lstStyle/>
          <a:p>
            <a:fld id="{99568FF1-45DA-4DB3-B511-1B0D79DF745D}" type="slidenum">
              <a:rPr lang="en-US" smtClean="0"/>
              <a:pPr/>
              <a:t>21</a:t>
            </a:fld>
            <a:endParaRPr lang="en-US"/>
          </a:p>
        </p:txBody>
      </p:sp>
    </p:spTree>
    <p:extLst>
      <p:ext uri="{BB962C8B-B14F-4D97-AF65-F5344CB8AC3E}">
        <p14:creationId xmlns:p14="http://schemas.microsoft.com/office/powerpoint/2010/main" val="81177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Next slide:   Their wet plate negatives captured exceptional detail, but copies made in the twentieth century failed to reveal the wealth of information hidden within.  In 2008, plans were made to digitally scan the </a:t>
            </a:r>
            <a:r>
              <a:rPr lang="en-US" sz="1200" kern="1200" dirty="0" err="1" smtClean="0">
                <a:solidFill>
                  <a:schemeClr val="tx1"/>
                </a:solidFill>
                <a:latin typeface="+mn-lt"/>
                <a:ea typeface="+mn-ea"/>
                <a:cs typeface="+mn-cs"/>
              </a:rPr>
              <a:t>Holtermann</a:t>
            </a:r>
            <a:r>
              <a:rPr lang="en-US" sz="1200" kern="1200" dirty="0" smtClean="0">
                <a:solidFill>
                  <a:schemeClr val="tx1"/>
                </a:solidFill>
                <a:latin typeface="+mn-lt"/>
                <a:ea typeface="+mn-ea"/>
                <a:cs typeface="+mn-cs"/>
              </a:rPr>
              <a:t> Collection at very high resolution. </a:t>
            </a:r>
          </a:p>
          <a:p>
            <a:r>
              <a:rPr lang="en-US" sz="1200" kern="1200" dirty="0" smtClean="0">
                <a:solidFill>
                  <a:schemeClr val="tx1"/>
                </a:solidFill>
                <a:latin typeface="+mn-lt"/>
                <a:ea typeface="+mn-ea"/>
                <a:cs typeface="+mn-cs"/>
              </a:rPr>
              <a:t>For the first time in 140 years, it is possible to see what Merlin and </a:t>
            </a:r>
            <a:r>
              <a:rPr lang="en-US" sz="1200" kern="1200" dirty="0" err="1" smtClean="0">
                <a:solidFill>
                  <a:schemeClr val="tx1"/>
                </a:solidFill>
                <a:latin typeface="+mn-lt"/>
                <a:ea typeface="+mn-ea"/>
                <a:cs typeface="+mn-cs"/>
              </a:rPr>
              <a:t>Bayliss</a:t>
            </a:r>
            <a:r>
              <a:rPr lang="en-US" sz="1200" kern="1200" dirty="0" smtClean="0">
                <a:solidFill>
                  <a:schemeClr val="tx1"/>
                </a:solidFill>
                <a:latin typeface="+mn-lt"/>
                <a:ea typeface="+mn-ea"/>
                <a:cs typeface="+mn-cs"/>
              </a:rPr>
              <a:t> photographed, with astonishing clarity and fidelity. </a:t>
            </a: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22</a:t>
            </a:fld>
            <a:endParaRPr lang="en-US"/>
          </a:p>
        </p:txBody>
      </p:sp>
    </p:spTree>
    <p:extLst>
      <p:ext uri="{BB962C8B-B14F-4D97-AF65-F5344CB8AC3E}">
        <p14:creationId xmlns:p14="http://schemas.microsoft.com/office/powerpoint/2010/main" val="321422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Next slide:   In an extraordinary act of patronage, the newly rich </a:t>
            </a:r>
            <a:r>
              <a:rPr lang="en-US" sz="1200" kern="1200" dirty="0" err="1" smtClean="0">
                <a:solidFill>
                  <a:schemeClr val="tx1"/>
                </a:solidFill>
                <a:latin typeface="+mn-lt"/>
                <a:ea typeface="+mn-ea"/>
                <a:cs typeface="+mn-cs"/>
              </a:rPr>
              <a:t>Holtermann</a:t>
            </a:r>
            <a:r>
              <a:rPr lang="en-US" sz="1200" kern="1200" dirty="0" smtClean="0">
                <a:solidFill>
                  <a:schemeClr val="tx1"/>
                </a:solidFill>
                <a:latin typeface="+mn-lt"/>
                <a:ea typeface="+mn-ea"/>
                <a:cs typeface="+mn-cs"/>
              </a:rPr>
              <a:t> used some of his wealth to employ Merlin and </a:t>
            </a:r>
            <a:r>
              <a:rPr lang="en-US" sz="1200" kern="1200" dirty="0" err="1" smtClean="0">
                <a:solidFill>
                  <a:schemeClr val="tx1"/>
                </a:solidFill>
                <a:latin typeface="+mn-lt"/>
                <a:ea typeface="+mn-ea"/>
                <a:cs typeface="+mn-cs"/>
              </a:rPr>
              <a:t>Bayliss</a:t>
            </a:r>
            <a:r>
              <a:rPr lang="en-US" sz="1200" kern="1200" dirty="0" smtClean="0">
                <a:solidFill>
                  <a:schemeClr val="tx1"/>
                </a:solidFill>
                <a:latin typeface="+mn-lt"/>
                <a:ea typeface="+mn-ea"/>
                <a:cs typeface="+mn-cs"/>
              </a:rPr>
              <a:t> to photograph the  gold producing areas in NSW and Victoria for exhibition overseas.</a:t>
            </a:r>
          </a:p>
          <a:p>
            <a:r>
              <a:rPr lang="en-US" sz="1200" kern="1200" dirty="0" smtClean="0">
                <a:solidFill>
                  <a:schemeClr val="tx1"/>
                </a:solidFill>
                <a:latin typeface="+mn-lt"/>
                <a:ea typeface="+mn-ea"/>
                <a:cs typeface="+mn-cs"/>
              </a:rPr>
              <a:t> Proud of his own success, he believed that his travelling exposition would encourage immigration to Australia.  </a:t>
            </a: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23</a:t>
            </a:fld>
            <a:endParaRPr lang="en-US"/>
          </a:p>
        </p:txBody>
      </p:sp>
    </p:spTree>
    <p:extLst>
      <p:ext uri="{BB962C8B-B14F-4D97-AF65-F5344CB8AC3E}">
        <p14:creationId xmlns:p14="http://schemas.microsoft.com/office/powerpoint/2010/main" val="2839023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Next slide:   The </a:t>
            </a:r>
            <a:r>
              <a:rPr lang="en-US" sz="1200" kern="1200" dirty="0" err="1" smtClean="0">
                <a:solidFill>
                  <a:schemeClr val="tx1"/>
                </a:solidFill>
                <a:latin typeface="+mn-lt"/>
                <a:ea typeface="+mn-ea"/>
                <a:cs typeface="+mn-cs"/>
              </a:rPr>
              <a:t>Holtermann</a:t>
            </a:r>
            <a:r>
              <a:rPr lang="en-US" sz="1200" kern="1200" dirty="0" smtClean="0">
                <a:solidFill>
                  <a:schemeClr val="tx1"/>
                </a:solidFill>
                <a:latin typeface="+mn-lt"/>
                <a:ea typeface="+mn-ea"/>
                <a:cs typeface="+mn-cs"/>
              </a:rPr>
              <a:t> nugget …. In 1872, the world’s largest specimen of  gold, known as the </a:t>
            </a:r>
            <a:r>
              <a:rPr lang="en-US" sz="1200" kern="1200" dirty="0" err="1" smtClean="0">
                <a:solidFill>
                  <a:schemeClr val="tx1"/>
                </a:solidFill>
                <a:latin typeface="+mn-lt"/>
                <a:ea typeface="+mn-ea"/>
                <a:cs typeface="+mn-cs"/>
              </a:rPr>
              <a:t>Holtermann</a:t>
            </a:r>
            <a:r>
              <a:rPr lang="en-US" sz="1200" kern="1200" dirty="0" smtClean="0">
                <a:solidFill>
                  <a:schemeClr val="tx1"/>
                </a:solidFill>
                <a:latin typeface="+mn-lt"/>
                <a:ea typeface="+mn-ea"/>
                <a:cs typeface="+mn-cs"/>
              </a:rPr>
              <a:t> Nugget was unearthed at  Hawkins Hill, near Hill End and Merlin and </a:t>
            </a:r>
            <a:r>
              <a:rPr lang="en-US" sz="1200" kern="1200" dirty="0" err="1" smtClean="0">
                <a:solidFill>
                  <a:schemeClr val="tx1"/>
                </a:solidFill>
                <a:latin typeface="+mn-lt"/>
                <a:ea typeface="+mn-ea"/>
                <a:cs typeface="+mn-cs"/>
              </a:rPr>
              <a:t>Bayliss</a:t>
            </a:r>
            <a:r>
              <a:rPr lang="en-US" sz="1200" kern="1200" dirty="0" smtClean="0">
                <a:solidFill>
                  <a:schemeClr val="tx1"/>
                </a:solidFill>
                <a:latin typeface="+mn-lt"/>
                <a:ea typeface="+mn-ea"/>
                <a:cs typeface="+mn-cs"/>
              </a:rPr>
              <a:t> were there to record it. Perhaps the largest specimen of gold ever found it was 1.5 meters long, weighing 286 kg  and had an estimated gold content of 3000 ounces.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24</a:t>
            </a:fld>
            <a:endParaRPr lang="en-US"/>
          </a:p>
        </p:txBody>
      </p:sp>
    </p:spTree>
    <p:extLst>
      <p:ext uri="{BB962C8B-B14F-4D97-AF65-F5344CB8AC3E}">
        <p14:creationId xmlns:p14="http://schemas.microsoft.com/office/powerpoint/2010/main" val="1813982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Next slide:   Here is a photo of Mrs </a:t>
            </a:r>
            <a:r>
              <a:rPr lang="en-AU" sz="1200" kern="1200" dirty="0" err="1" smtClean="0">
                <a:solidFill>
                  <a:schemeClr val="tx1"/>
                </a:solidFill>
                <a:latin typeface="+mn-lt"/>
                <a:ea typeface="+mn-ea"/>
                <a:cs typeface="+mn-cs"/>
              </a:rPr>
              <a:t>Holtermann</a:t>
            </a:r>
            <a:r>
              <a:rPr lang="en-AU" sz="1200" kern="1200" dirty="0" smtClean="0">
                <a:solidFill>
                  <a:schemeClr val="tx1"/>
                </a:solidFill>
                <a:latin typeface="+mn-lt"/>
                <a:ea typeface="+mn-ea"/>
                <a:cs typeface="+mn-cs"/>
              </a:rPr>
              <a:t> out the front of their house</a:t>
            </a:r>
            <a:r>
              <a:rPr lang="en-US" sz="1200" kern="120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25</a:t>
            </a:fld>
            <a:endParaRPr lang="en-US"/>
          </a:p>
        </p:txBody>
      </p:sp>
    </p:spTree>
    <p:extLst>
      <p:ext uri="{BB962C8B-B14F-4D97-AF65-F5344CB8AC3E}">
        <p14:creationId xmlns:p14="http://schemas.microsoft.com/office/powerpoint/2010/main" val="101734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a:t>
            </a:r>
            <a:r>
              <a:rPr lang="en-AU" sz="1200" b="1" kern="1200" dirty="0" smtClean="0">
                <a:solidFill>
                  <a:schemeClr val="tx1"/>
                </a:solidFill>
                <a:latin typeface="+mn-lt"/>
                <a:ea typeface="+mn-ea"/>
                <a:cs typeface="+mn-cs"/>
              </a:rPr>
              <a:t>Manuscripts, oral history and pictures catalogue</a:t>
            </a:r>
            <a:r>
              <a:rPr lang="en-AU" sz="1200" kern="1200" dirty="0" smtClean="0">
                <a:solidFill>
                  <a:schemeClr val="tx1"/>
                </a:solidFill>
                <a:latin typeface="+mn-lt"/>
                <a:ea typeface="+mn-ea"/>
                <a:cs typeface="+mn-cs"/>
              </a:rPr>
              <a:t> is for unpublished materials and therefore only includes items in the Mitchell Library. Unpublished materials include letters, diaries, photographs, sketches, paintings and oral history interviews all archived in the Mitchell Library. Renee will talk in more depth about the Mitchell Library’s collection.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3</a:t>
            </a:fld>
            <a:endParaRPr lang="en-US"/>
          </a:p>
        </p:txBody>
      </p:sp>
    </p:spTree>
    <p:extLst>
      <p:ext uri="{BB962C8B-B14F-4D97-AF65-F5344CB8AC3E}">
        <p14:creationId xmlns:p14="http://schemas.microsoft.com/office/powerpoint/2010/main" val="134067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dirty="0" err="1" smtClean="0">
                <a:solidFill>
                  <a:schemeClr val="tx1"/>
                </a:solidFill>
                <a:latin typeface="+mn-lt"/>
                <a:ea typeface="+mn-ea"/>
                <a:cs typeface="+mn-cs"/>
              </a:rPr>
              <a:t>Eresources</a:t>
            </a:r>
            <a:r>
              <a:rPr lang="en-AU" sz="1200" kern="1200" dirty="0" smtClean="0">
                <a:solidFill>
                  <a:schemeClr val="tx1"/>
                </a:solidFill>
                <a:latin typeface="+mn-lt"/>
                <a:ea typeface="+mn-ea"/>
                <a:cs typeface="+mn-cs"/>
              </a:rPr>
              <a:t> is what we call our list of databases, CD ROMs and websites. They are organised by subject. There is a subject heading for Family History and also one for Newspapers. Under each subject heading you can search by topic </a:t>
            </a:r>
            <a:r>
              <a:rPr lang="en-AU" sz="1200" kern="1200" dirty="0" err="1" smtClean="0">
                <a:solidFill>
                  <a:schemeClr val="tx1"/>
                </a:solidFill>
                <a:latin typeface="+mn-lt"/>
                <a:ea typeface="+mn-ea"/>
                <a:cs typeface="+mn-cs"/>
              </a:rPr>
              <a:t>eg</a:t>
            </a:r>
            <a:r>
              <a:rPr lang="en-AU" sz="1200" kern="1200" dirty="0" smtClean="0">
                <a:solidFill>
                  <a:schemeClr val="tx1"/>
                </a:solidFill>
                <a:latin typeface="+mn-lt"/>
                <a:ea typeface="+mn-ea"/>
                <a:cs typeface="+mn-cs"/>
              </a:rPr>
              <a:t>. Census or Convicts.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a:t>
            </a:r>
            <a:r>
              <a:rPr lang="en-AU" sz="1200" kern="1200" dirty="0" err="1" smtClean="0">
                <a:solidFill>
                  <a:schemeClr val="tx1"/>
                </a:solidFill>
                <a:latin typeface="+mn-lt"/>
                <a:ea typeface="+mn-ea"/>
                <a:cs typeface="+mn-cs"/>
              </a:rPr>
              <a:t>eresources</a:t>
            </a:r>
            <a:r>
              <a:rPr lang="en-AU" sz="1200" kern="1200" dirty="0" smtClean="0">
                <a:solidFill>
                  <a:schemeClr val="tx1"/>
                </a:solidFill>
                <a:latin typeface="+mn-lt"/>
                <a:ea typeface="+mn-ea"/>
                <a:cs typeface="+mn-cs"/>
              </a:rPr>
              <a:t> have icons to let you know if the resource is available for access from home or if you need to be in the Library to use it. The icon of the Mitchell Library with the card over it means you can access the </a:t>
            </a:r>
            <a:r>
              <a:rPr lang="en-AU" sz="1200" kern="1200" dirty="0" err="1" smtClean="0">
                <a:solidFill>
                  <a:schemeClr val="tx1"/>
                </a:solidFill>
                <a:latin typeface="+mn-lt"/>
                <a:ea typeface="+mn-ea"/>
                <a:cs typeface="+mn-cs"/>
              </a:rPr>
              <a:t>eresource</a:t>
            </a:r>
            <a:r>
              <a:rPr lang="en-AU" sz="1200" kern="1200" dirty="0" smtClean="0">
                <a:solidFill>
                  <a:schemeClr val="tx1"/>
                </a:solidFill>
                <a:latin typeface="+mn-lt"/>
                <a:ea typeface="+mn-ea"/>
                <a:cs typeface="+mn-cs"/>
              </a:rPr>
              <a:t> from home. The icon of the Mitchell Library on its own means you can only access the </a:t>
            </a:r>
            <a:r>
              <a:rPr lang="en-AU" sz="1200" kern="1200" dirty="0" err="1" smtClean="0">
                <a:solidFill>
                  <a:schemeClr val="tx1"/>
                </a:solidFill>
                <a:latin typeface="+mn-lt"/>
                <a:ea typeface="+mn-ea"/>
                <a:cs typeface="+mn-cs"/>
              </a:rPr>
              <a:t>eresource</a:t>
            </a:r>
            <a:r>
              <a:rPr lang="en-AU" sz="1200" kern="1200" dirty="0" smtClean="0">
                <a:solidFill>
                  <a:schemeClr val="tx1"/>
                </a:solidFill>
                <a:latin typeface="+mn-lt"/>
                <a:ea typeface="+mn-ea"/>
                <a:cs typeface="+mn-cs"/>
              </a:rPr>
              <a:t> in the Library. The world icon refers to a publicly available website which can also be accessed from home.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main FH databases we subscribe to are Ancestry Library and Find My Past. You must be in the Library to use them. However, most of our newspaper databases are available for access from home. These include the Sydney Morning Herald Archives, Gale </a:t>
            </a:r>
            <a:r>
              <a:rPr lang="en-AU" sz="1200" kern="1200" dirty="0" err="1" smtClean="0">
                <a:solidFill>
                  <a:schemeClr val="tx1"/>
                </a:solidFill>
                <a:latin typeface="+mn-lt"/>
                <a:ea typeface="+mn-ea"/>
                <a:cs typeface="+mn-cs"/>
              </a:rPr>
              <a:t>NewsVault</a:t>
            </a:r>
            <a:r>
              <a:rPr lang="en-AU" sz="1200" kern="1200" dirty="0" smtClean="0">
                <a:solidFill>
                  <a:schemeClr val="tx1"/>
                </a:solidFill>
                <a:latin typeface="+mn-lt"/>
                <a:ea typeface="+mn-ea"/>
                <a:cs typeface="+mn-cs"/>
              </a:rPr>
              <a:t> and the Times Digital Archive.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4</a:t>
            </a:fld>
            <a:endParaRPr lang="en-US"/>
          </a:p>
        </p:txBody>
      </p:sp>
    </p:spTree>
    <p:extLst>
      <p:ext uri="{BB962C8B-B14F-4D97-AF65-F5344CB8AC3E}">
        <p14:creationId xmlns:p14="http://schemas.microsoft.com/office/powerpoint/2010/main" val="266881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We have also developed five </a:t>
            </a:r>
            <a:r>
              <a:rPr lang="en-AU" sz="1200" b="1" kern="1200" dirty="0" smtClean="0">
                <a:solidFill>
                  <a:schemeClr val="tx1"/>
                </a:solidFill>
                <a:latin typeface="+mn-lt"/>
                <a:ea typeface="+mn-ea"/>
                <a:cs typeface="+mn-cs"/>
              </a:rPr>
              <a:t>Research Guides</a:t>
            </a:r>
            <a:r>
              <a:rPr lang="en-AU" sz="1200" kern="1200" dirty="0" smtClean="0">
                <a:solidFill>
                  <a:schemeClr val="tx1"/>
                </a:solidFill>
                <a:latin typeface="+mn-lt"/>
                <a:ea typeface="+mn-ea"/>
                <a:cs typeface="+mn-cs"/>
              </a:rPr>
              <a:t> for Family History. There are two Guides for Convicts; one for Passengers records; one for shipping and one for Indigenous family history research. The Guides are designed to match family historians with resources at the State Library and online. Each guide has different topic areas and a list of resources below each topic heading (show Convict Guide: Life in the Colony). The icons for accessing resources are the same as those used in the </a:t>
            </a:r>
            <a:r>
              <a:rPr lang="en-AU" sz="1200" kern="1200" dirty="0" err="1" smtClean="0">
                <a:solidFill>
                  <a:schemeClr val="tx1"/>
                </a:solidFill>
                <a:latin typeface="+mn-lt"/>
                <a:ea typeface="+mn-ea"/>
                <a:cs typeface="+mn-cs"/>
              </a:rPr>
              <a:t>eresources</a:t>
            </a:r>
            <a:r>
              <a:rPr lang="en-AU" sz="1200" kern="1200" dirty="0" smtClean="0">
                <a:solidFill>
                  <a:schemeClr val="tx1"/>
                </a:solidFill>
                <a:latin typeface="+mn-lt"/>
                <a:ea typeface="+mn-ea"/>
                <a:cs typeface="+mn-cs"/>
              </a:rPr>
              <a:t> menu.</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Research Guides are a good tool for family historians who are starting their research. They are mostly aimed at people researching ancestors who lived in New South Wales.  We also use the Research Guides as a training resource for staff who are new to working in Family History. We promote them to public libraries and local historical societies.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5</a:t>
            </a:fld>
            <a:endParaRPr lang="en-US"/>
          </a:p>
        </p:txBody>
      </p:sp>
    </p:spTree>
    <p:extLst>
      <p:ext uri="{BB962C8B-B14F-4D97-AF65-F5344CB8AC3E}">
        <p14:creationId xmlns:p14="http://schemas.microsoft.com/office/powerpoint/2010/main" val="144921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200"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Renee</a:t>
            </a:r>
            <a:r>
              <a:rPr lang="en-AU" sz="1200" kern="1200" dirty="0" smtClean="0">
                <a:solidFill>
                  <a:schemeClr val="tx1"/>
                </a:solidFill>
                <a:latin typeface="+mn-lt"/>
                <a:ea typeface="+mn-ea"/>
                <a:cs typeface="+mn-cs"/>
              </a:rPr>
              <a:t>:   Firstly a bit about the Library’s two most important benefactors: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r>
              <a:rPr lang="en-AU" sz="1200" b="1" u="sng" kern="1200" dirty="0" smtClean="0">
                <a:solidFill>
                  <a:schemeClr val="tx1"/>
                </a:solidFill>
                <a:latin typeface="+mn-lt"/>
                <a:ea typeface="+mn-ea"/>
                <a:cs typeface="+mn-cs"/>
              </a:rPr>
              <a:t>David Scott Mitchell (1836-1907)</a:t>
            </a:r>
            <a:r>
              <a:rPr lang="en-AU" sz="1200" kern="1200" dirty="0" smtClean="0">
                <a:solidFill>
                  <a:schemeClr val="tx1"/>
                </a:solidFill>
                <a:latin typeface="+mn-lt"/>
                <a:ea typeface="+mn-ea"/>
                <a:cs typeface="+mn-cs"/>
              </a:rPr>
              <a:t> bequeathed a collection of 40,000 books, manuscripts, maps and pictures as well as an endowment of 70,000 pounds to the Library in 1907.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With book collecting as an interest,  his aim was to collect a copy of every document he could  related to Australia and the Pacific.  He was very focused.  </a:t>
            </a:r>
          </a:p>
          <a:p>
            <a:r>
              <a:rPr lang="en-AU" sz="1200" kern="1200" dirty="0" smtClean="0">
                <a:solidFill>
                  <a:schemeClr val="tx1"/>
                </a:solidFill>
                <a:latin typeface="+mn-lt"/>
                <a:ea typeface="+mn-ea"/>
                <a:cs typeface="+mn-cs"/>
              </a:rPr>
              <a:t>He also had a lot of money and a growing reputation,  so book dealers would alert him to rarities.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At the same time he was collecting many records were being  destroyed to cover up the convict ‘stain’.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response to this Mitchell  is quoted as saying  prophetically: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 The main thing is to get the records.  We’re too near our own past to view it properly, but in  a few generations the convict past will take its proper place and our historians will pay better attention to the pioneers”.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Mitchell recognised the need to collect the records of our unique heritage.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The Mitchell Library, under the copyright act, is a legal deposit library for all material published in NSW      </a:t>
            </a:r>
            <a:endParaRPr lang="en-US" sz="1200" kern="1200" dirty="0" smtClean="0">
              <a:solidFill>
                <a:schemeClr val="tx1"/>
              </a:solidFill>
              <a:latin typeface="+mn-lt"/>
              <a:ea typeface="+mn-ea"/>
              <a:cs typeface="+mn-cs"/>
            </a:endParaRPr>
          </a:p>
          <a:p>
            <a:r>
              <a:rPr lang="en-AU" sz="1200" b="1" u="sng" kern="1200" dirty="0" smtClean="0">
                <a:solidFill>
                  <a:schemeClr val="tx1"/>
                </a:solidFill>
                <a:latin typeface="+mn-lt"/>
                <a:ea typeface="+mn-ea"/>
                <a:cs typeface="+mn-cs"/>
              </a:rPr>
              <a:t>Sir William Dixon (1870-1952</a:t>
            </a:r>
            <a:r>
              <a:rPr lang="en-AU" sz="1200" u="sng" kern="1200" dirty="0" smtClean="0">
                <a:solidFill>
                  <a:schemeClr val="tx1"/>
                </a:solidFill>
                <a:latin typeface="+mn-lt"/>
                <a:ea typeface="+mn-ea"/>
                <a:cs typeface="+mn-cs"/>
              </a:rPr>
              <a:t>)</a:t>
            </a:r>
            <a:r>
              <a:rPr lang="en-AU" sz="1200" kern="1200" dirty="0" smtClean="0">
                <a:solidFill>
                  <a:schemeClr val="tx1"/>
                </a:solidFill>
                <a:latin typeface="+mn-lt"/>
                <a:ea typeface="+mn-ea"/>
                <a:cs typeface="+mn-cs"/>
              </a:rPr>
              <a:t> was a businessman and collector of Australiana,  and a great benefactor.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Bequeathing   a magnificent collection of pictures, books, map,  manuscripts, tokens, coins, and medals.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He was one of the most generous benefactors of twentieth century Australia ; donating over 20,000 items.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Of note was </a:t>
            </a:r>
            <a:r>
              <a:rPr lang="en-AU" sz="1200" kern="1200" dirty="0" err="1" smtClean="0">
                <a:solidFill>
                  <a:schemeClr val="tx1"/>
                </a:solidFill>
                <a:latin typeface="+mn-lt"/>
                <a:ea typeface="+mn-ea"/>
                <a:cs typeface="+mn-cs"/>
              </a:rPr>
              <a:t>Dixson’s</a:t>
            </a:r>
            <a:r>
              <a:rPr lang="en-AU" sz="1200" kern="1200" dirty="0" smtClean="0">
                <a:solidFill>
                  <a:schemeClr val="tx1"/>
                </a:solidFill>
                <a:latin typeface="+mn-lt"/>
                <a:ea typeface="+mn-ea"/>
                <a:cs typeface="+mn-cs"/>
              </a:rPr>
              <a:t> collection of paintings;  among them a portrait  of explorer Charles Sturt in 1914 ; and in 1919 he offered a collection of historical pictures which became the </a:t>
            </a:r>
            <a:r>
              <a:rPr lang="en-AU" sz="1200" kern="1200" dirty="0" err="1" smtClean="0">
                <a:solidFill>
                  <a:schemeClr val="tx1"/>
                </a:solidFill>
                <a:latin typeface="+mn-lt"/>
                <a:ea typeface="+mn-ea"/>
                <a:cs typeface="+mn-cs"/>
              </a:rPr>
              <a:t>Dixson</a:t>
            </a:r>
            <a:r>
              <a:rPr lang="en-AU" sz="1200" kern="1200" dirty="0" smtClean="0">
                <a:solidFill>
                  <a:schemeClr val="tx1"/>
                </a:solidFill>
                <a:latin typeface="+mn-lt"/>
                <a:ea typeface="+mn-ea"/>
                <a:cs typeface="+mn-cs"/>
              </a:rPr>
              <a:t> Galleries .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While he loved collecting, he also loved to give his collection away.  He started buying material simply to pass it on to the Library ; Joseph </a:t>
            </a:r>
            <a:r>
              <a:rPr lang="en-AU" sz="1200" kern="1200" dirty="0" err="1" smtClean="0">
                <a:solidFill>
                  <a:schemeClr val="tx1"/>
                </a:solidFill>
                <a:latin typeface="+mn-lt"/>
                <a:ea typeface="+mn-ea"/>
                <a:cs typeface="+mn-cs"/>
              </a:rPr>
              <a:t>Lycett’s</a:t>
            </a:r>
            <a:r>
              <a:rPr lang="en-AU" sz="1200" kern="1200" dirty="0" smtClean="0">
                <a:solidFill>
                  <a:schemeClr val="tx1"/>
                </a:solidFill>
                <a:latin typeface="+mn-lt"/>
                <a:ea typeface="+mn-ea"/>
                <a:cs typeface="+mn-cs"/>
              </a:rPr>
              <a:t> magnificent painting </a:t>
            </a:r>
            <a:r>
              <a:rPr lang="en-AU" sz="1200" i="1" kern="1200" dirty="0" smtClean="0">
                <a:solidFill>
                  <a:schemeClr val="tx1"/>
                </a:solidFill>
                <a:latin typeface="+mn-lt"/>
                <a:ea typeface="+mn-ea"/>
                <a:cs typeface="+mn-cs"/>
              </a:rPr>
              <a:t>Corroboree at Newcastle </a:t>
            </a:r>
            <a:r>
              <a:rPr lang="en-AU" sz="1200" kern="1200" dirty="0" smtClean="0">
                <a:solidFill>
                  <a:schemeClr val="tx1"/>
                </a:solidFill>
                <a:latin typeface="+mn-lt"/>
                <a:ea typeface="+mn-ea"/>
                <a:cs typeface="+mn-cs"/>
              </a:rPr>
              <a:t>was  bought and donated by </a:t>
            </a:r>
            <a:r>
              <a:rPr lang="en-AU" sz="1200" kern="1200" dirty="0" err="1" smtClean="0">
                <a:solidFill>
                  <a:schemeClr val="tx1"/>
                </a:solidFill>
                <a:latin typeface="+mn-lt"/>
                <a:ea typeface="+mn-ea"/>
                <a:cs typeface="+mn-cs"/>
              </a:rPr>
              <a:t>Dixson</a:t>
            </a:r>
            <a:r>
              <a:rPr lang="en-A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AU" baseline="0" dirty="0" smtClean="0"/>
          </a:p>
          <a:p>
            <a:pPr eaLnBrk="1" hangingPunct="1"/>
            <a:endParaRPr lang="en-AU" dirty="0" smtClean="0"/>
          </a:p>
        </p:txBody>
      </p:sp>
      <p:sp>
        <p:nvSpPr>
          <p:cNvPr id="4" name="Slide Number Placeholder 3"/>
          <p:cNvSpPr>
            <a:spLocks noGrp="1"/>
          </p:cNvSpPr>
          <p:nvPr>
            <p:ph type="sldNum" sz="quarter" idx="10"/>
          </p:nvPr>
        </p:nvSpPr>
        <p:spPr/>
        <p:txBody>
          <a:bodyPr/>
          <a:lstStyle/>
          <a:p>
            <a:fld id="{99568FF1-45DA-4DB3-B511-1B0D79DF745D}" type="slidenum">
              <a:rPr lang="en-US" smtClean="0"/>
              <a:pPr/>
              <a:t>6</a:t>
            </a:fld>
            <a:endParaRPr lang="en-US"/>
          </a:p>
        </p:txBody>
      </p:sp>
    </p:spTree>
    <p:extLst>
      <p:ext uri="{BB962C8B-B14F-4D97-AF65-F5344CB8AC3E}">
        <p14:creationId xmlns:p14="http://schemas.microsoft.com/office/powerpoint/2010/main" val="252432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  </a:t>
            </a:r>
            <a:r>
              <a:rPr lang="en-US" sz="1200" b="1" kern="1200" dirty="0" smtClean="0">
                <a:solidFill>
                  <a:schemeClr val="tx1"/>
                </a:solidFill>
                <a:latin typeface="+mn-lt"/>
                <a:ea typeface="+mn-ea"/>
                <a:cs typeface="+mn-cs"/>
              </a:rPr>
              <a:t>Now to some of the recent developments</a:t>
            </a:r>
            <a:r>
              <a:rPr lang="en-US" sz="1200" kern="1200" dirty="0" smtClean="0">
                <a:solidFill>
                  <a:schemeClr val="tx1"/>
                </a:solidFill>
                <a:latin typeface="+mn-lt"/>
                <a:ea typeface="+mn-ea"/>
                <a:cs typeface="+mn-cs"/>
              </a:rPr>
              <a:t> ….. The State Library has launched two major projects to digitize collections  which will provide  world-wide access to our nation’s most iconic and historically significant collections. </a:t>
            </a:r>
          </a:p>
          <a:p>
            <a:r>
              <a:rPr lang="en-US" sz="1200" kern="1200" dirty="0" smtClean="0">
                <a:solidFill>
                  <a:schemeClr val="tx1"/>
                </a:solidFill>
                <a:latin typeface="+mn-lt"/>
                <a:ea typeface="+mn-ea"/>
                <a:cs typeface="+mn-cs"/>
              </a:rPr>
              <a:t> From a family history perspective one can get an idea of what life was like during the time your ancestor lived </a:t>
            </a:r>
          </a:p>
          <a:p>
            <a:r>
              <a:rPr lang="en-US" sz="1200" kern="1200" dirty="0" smtClean="0">
                <a:solidFill>
                  <a:schemeClr val="tx1"/>
                </a:solidFill>
                <a:latin typeface="+mn-lt"/>
                <a:ea typeface="+mn-ea"/>
                <a:cs typeface="+mn-cs"/>
              </a:rPr>
              <a:t>The Library’s collections make up  the world’s foremost archive on European exploration and settlement of Australia, and the Indigenous people. With over 5.5 million items – photographs, manuscripts, books, maps, pictures, oral histories, newspapers and </a:t>
            </a:r>
            <a:r>
              <a:rPr lang="en-US" sz="1200" kern="1200" dirty="0" err="1" smtClean="0">
                <a:solidFill>
                  <a:schemeClr val="tx1"/>
                </a:solidFill>
                <a:latin typeface="+mn-lt"/>
                <a:ea typeface="+mn-ea"/>
                <a:cs typeface="+mn-cs"/>
              </a:rPr>
              <a:t>artefacts</a:t>
            </a:r>
            <a:r>
              <a:rPr lang="en-US" sz="1200" kern="1200" dirty="0" smtClean="0">
                <a:solidFill>
                  <a:schemeClr val="tx1"/>
                </a:solidFill>
                <a:latin typeface="+mn-lt"/>
                <a:ea typeface="+mn-ea"/>
                <a:cs typeface="+mn-cs"/>
              </a:rPr>
              <a:t> – the collections continue to grow as we document life in NSW and Australia’s modern story.</a:t>
            </a:r>
          </a:p>
          <a:p>
            <a:r>
              <a:rPr lang="en-US" sz="1200" kern="1200" dirty="0" smtClean="0">
                <a:solidFill>
                  <a:schemeClr val="tx1"/>
                </a:solidFill>
                <a:latin typeface="+mn-lt"/>
                <a:ea typeface="+mn-ea"/>
                <a:cs typeface="+mn-cs"/>
              </a:rPr>
              <a:t> The State Government will contribute around $32 million over the next four years to help fast track the Library’s major </a:t>
            </a:r>
            <a:r>
              <a:rPr lang="en-US" sz="1200" kern="1200" dirty="0" err="1" smtClean="0">
                <a:solidFill>
                  <a:schemeClr val="tx1"/>
                </a:solidFill>
                <a:latin typeface="+mn-lt"/>
                <a:ea typeface="+mn-ea"/>
                <a:cs typeface="+mn-cs"/>
              </a:rPr>
              <a:t>digitisation</a:t>
            </a:r>
            <a:r>
              <a:rPr lang="en-US" sz="1200" kern="1200" dirty="0" smtClean="0">
                <a:solidFill>
                  <a:schemeClr val="tx1"/>
                </a:solidFill>
                <a:latin typeface="+mn-lt"/>
                <a:ea typeface="+mn-ea"/>
                <a:cs typeface="+mn-cs"/>
              </a:rPr>
              <a:t> program  and to upgrade its digital infrastructure.</a:t>
            </a:r>
          </a:p>
          <a:p>
            <a:r>
              <a:rPr lang="en-AU" sz="1200" kern="1200" dirty="0" smtClean="0">
                <a:solidFill>
                  <a:schemeClr val="tx1"/>
                </a:solidFill>
                <a:latin typeface="+mn-lt"/>
                <a:ea typeface="+mn-ea"/>
                <a:cs typeface="+mn-cs"/>
              </a:rPr>
              <a:t>R:  HERE ARE SOME EXAMPLES ….. </a:t>
            </a:r>
            <a:r>
              <a:rPr lang="en-AU" sz="1200" b="1" kern="1200" dirty="0" smtClean="0">
                <a:solidFill>
                  <a:schemeClr val="tx1"/>
                </a:solidFill>
                <a:latin typeface="+mn-lt"/>
                <a:ea typeface="+mn-ea"/>
                <a:cs typeface="+mn-cs"/>
              </a:rPr>
              <a:t>Subdivision plan for a Land Sale at Maroubra 1910</a:t>
            </a:r>
            <a:r>
              <a:rPr lang="en-AU" sz="1200" kern="1200" dirty="0" smtClean="0">
                <a:solidFill>
                  <a:schemeClr val="tx1"/>
                </a:solidFill>
                <a:latin typeface="+mn-lt"/>
                <a:ea typeface="+mn-ea"/>
                <a:cs typeface="+mn-cs"/>
              </a:rPr>
              <a:t> … a great resource for family and local history these were produced by real estate agents to publicise land for sale . AND  2. King </a:t>
            </a:r>
            <a:r>
              <a:rPr lang="en-AU" sz="1200" kern="1200" dirty="0" err="1" smtClean="0">
                <a:solidFill>
                  <a:schemeClr val="tx1"/>
                </a:solidFill>
                <a:latin typeface="+mn-lt"/>
                <a:ea typeface="+mn-ea"/>
                <a:cs typeface="+mn-cs"/>
              </a:rPr>
              <a:t>Buncaree</a:t>
            </a:r>
            <a:r>
              <a:rPr lang="en-AU" sz="1200" kern="1200" dirty="0" smtClean="0">
                <a:solidFill>
                  <a:schemeClr val="tx1"/>
                </a:solidFill>
                <a:latin typeface="+mn-lt"/>
                <a:ea typeface="+mn-ea"/>
                <a:cs typeface="+mn-cs"/>
              </a:rPr>
              <a:t>, Chief of the Broken Bay tribe, with his breast plate in 1832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7</a:t>
            </a:fld>
            <a:endParaRPr lang="en-US"/>
          </a:p>
        </p:txBody>
      </p:sp>
    </p:spTree>
    <p:extLst>
      <p:ext uri="{BB962C8B-B14F-4D97-AF65-F5344CB8AC3E}">
        <p14:creationId xmlns:p14="http://schemas.microsoft.com/office/powerpoint/2010/main" val="426836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R:  </a:t>
            </a:r>
            <a:r>
              <a:rPr lang="en-AU" sz="1200" b="1" kern="1200" dirty="0" smtClean="0">
                <a:solidFill>
                  <a:schemeClr val="tx1"/>
                </a:solidFill>
                <a:latin typeface="+mn-lt"/>
                <a:ea typeface="+mn-ea"/>
                <a:cs typeface="+mn-cs"/>
              </a:rPr>
              <a:t>World War One Diaries</a:t>
            </a:r>
            <a:r>
              <a:rPr lang="en-AU" sz="1200" kern="1200" dirty="0" smtClean="0">
                <a:solidFill>
                  <a:schemeClr val="tx1"/>
                </a:solidFill>
                <a:latin typeface="+mn-lt"/>
                <a:ea typeface="+mn-ea"/>
                <a:cs typeface="+mn-cs"/>
              </a:rPr>
              <a:t> … The Library has approximately 1000 of the diaries.  They relay the experiences of the NSW soldiers fighting in the war.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Even if your ancestor was not included in this collection they may have been in a particular battle or regiment and the experiences would have been the same as relayed in the Diary.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All the diaries have been transcribed by volunteers to make them easier to read.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To complement this collection we have a large number of </a:t>
            </a:r>
            <a:r>
              <a:rPr lang="en-AU" sz="1200" b="1" kern="1200" dirty="0" smtClean="0">
                <a:solidFill>
                  <a:schemeClr val="tx1"/>
                </a:solidFill>
                <a:latin typeface="+mn-lt"/>
                <a:ea typeface="+mn-ea"/>
                <a:cs typeface="+mn-cs"/>
              </a:rPr>
              <a:t>portraits of WW1 soldiers</a:t>
            </a:r>
            <a:r>
              <a:rPr lang="en-AU" sz="1200" kern="1200" dirty="0" smtClean="0">
                <a:solidFill>
                  <a:schemeClr val="tx1"/>
                </a:solidFill>
                <a:latin typeface="+mn-lt"/>
                <a:ea typeface="+mn-ea"/>
                <a:cs typeface="+mn-cs"/>
              </a:rPr>
              <a:t> “soldiers world war 1” There are 1668 individual records for servicemen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8</a:t>
            </a:fld>
            <a:endParaRPr lang="en-US"/>
          </a:p>
        </p:txBody>
      </p:sp>
    </p:spTree>
    <p:extLst>
      <p:ext uri="{BB962C8B-B14F-4D97-AF65-F5344CB8AC3E}">
        <p14:creationId xmlns:p14="http://schemas.microsoft.com/office/powerpoint/2010/main" val="2505339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All the diaries have been transcribed by volunteers which means they will be easier to read. </a:t>
            </a:r>
          </a:p>
          <a:p>
            <a:r>
              <a:rPr lang="en-AU" baseline="0" dirty="0" smtClean="0"/>
              <a:t>To complement this collection we have a large number of portraits of WW1 soldiers “soldiers world war 1” </a:t>
            </a:r>
            <a:endParaRPr lang="en-US" dirty="0"/>
          </a:p>
        </p:txBody>
      </p:sp>
      <p:sp>
        <p:nvSpPr>
          <p:cNvPr id="4" name="Slide Number Placeholder 3"/>
          <p:cNvSpPr>
            <a:spLocks noGrp="1"/>
          </p:cNvSpPr>
          <p:nvPr>
            <p:ph type="sldNum" sz="quarter" idx="10"/>
          </p:nvPr>
        </p:nvSpPr>
        <p:spPr/>
        <p:txBody>
          <a:bodyPr/>
          <a:lstStyle/>
          <a:p>
            <a:fld id="{99568FF1-45DA-4DB3-B511-1B0D79DF745D}" type="slidenum">
              <a:rPr lang="en-US" smtClean="0"/>
              <a:pPr/>
              <a:t>9</a:t>
            </a:fld>
            <a:endParaRPr lang="en-US"/>
          </a:p>
        </p:txBody>
      </p:sp>
    </p:spTree>
    <p:extLst>
      <p:ext uri="{BB962C8B-B14F-4D97-AF65-F5344CB8AC3E}">
        <p14:creationId xmlns:p14="http://schemas.microsoft.com/office/powerpoint/2010/main" val="191897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5A7A9F8-0917-4978-BA58-7059F72DAF44}" type="datetimeFigureOut">
              <a:rPr lang="en-US" smtClean="0"/>
              <a:pPr/>
              <a:t>10/29/2014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F23C66A-6D6F-4CB2-AC6D-C658ACC5F5B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A7A9F8-0917-4978-BA58-7059F72DAF44}"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3C66A-6D6F-4CB2-AC6D-C658ACC5F5B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F23C66A-6D6F-4CB2-AC6D-C658ACC5F5B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A7A9F8-0917-4978-BA58-7059F72DAF44}"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5A7A9F8-0917-4978-BA58-7059F72DAF44}"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F23C66A-6D6F-4CB2-AC6D-C658ACC5F5B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5A7A9F8-0917-4978-BA58-7059F72DAF44}" type="datetimeFigureOut">
              <a:rPr lang="en-US" smtClean="0"/>
              <a:pPr/>
              <a:t>10/29/2014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F23C66A-6D6F-4CB2-AC6D-C658ACC5F5B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5A7A9F8-0917-4978-BA58-7059F72DAF44}"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3C66A-6D6F-4CB2-AC6D-C658ACC5F5B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5A7A9F8-0917-4978-BA58-7059F72DAF44}" type="datetimeFigureOut">
              <a:rPr lang="en-US" smtClean="0"/>
              <a:pPr/>
              <a:t>10/29/2014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F23C66A-6D6F-4CB2-AC6D-C658ACC5F5B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A7A9F8-0917-4978-BA58-7059F72DAF44}" type="datetimeFigureOut">
              <a:rPr lang="en-US" smtClean="0"/>
              <a:pPr/>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F23C66A-6D6F-4CB2-AC6D-C658ACC5F5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5A7A9F8-0917-4978-BA58-7059F72DAF44}" type="datetimeFigureOut">
              <a:rPr lang="en-US" smtClean="0"/>
              <a:pPr/>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F23C66A-6D6F-4CB2-AC6D-C658ACC5F5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F23C66A-6D6F-4CB2-AC6D-C658ACC5F5B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5A7A9F8-0917-4978-BA58-7059F72DAF44}" type="datetimeFigureOut">
              <a:rPr lang="en-US" smtClean="0"/>
              <a:pPr/>
              <a:t>10/29/2014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F23C66A-6D6F-4CB2-AC6D-C658ACC5F5B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5A7A9F8-0917-4978-BA58-7059F72DAF44}" type="datetimeFigureOut">
              <a:rPr lang="en-US" smtClean="0"/>
              <a:pPr/>
              <a:t>10/29/2014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5A7A9F8-0917-4978-BA58-7059F72DAF44}" type="datetimeFigureOut">
              <a:rPr lang="en-US" smtClean="0"/>
              <a:pPr/>
              <a:t>10/29/2014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F23C66A-6D6F-4CB2-AC6D-C658ACC5F5B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914384"/>
          </a:xfrm>
        </p:spPr>
        <p:txBody>
          <a:bodyPr>
            <a:normAutofit fontScale="90000"/>
          </a:bodyPr>
          <a:lstStyle/>
          <a:p>
            <a:r>
              <a:rPr lang="en-AU" dirty="0" smtClean="0"/>
              <a:t/>
            </a:r>
            <a:br>
              <a:rPr lang="en-AU" dirty="0" smtClean="0"/>
            </a:br>
            <a:r>
              <a:rPr lang="en-AU" dirty="0" smtClean="0"/>
              <a:t/>
            </a:r>
            <a:br>
              <a:rPr lang="en-AU" dirty="0" smtClean="0"/>
            </a:br>
            <a:r>
              <a:rPr lang="en-AU" b="1" dirty="0" smtClean="0"/>
              <a:t>Family History at the State Library of NSW </a:t>
            </a:r>
            <a:endParaRPr lang="en-US" b="1" dirty="0"/>
          </a:p>
        </p:txBody>
      </p:sp>
      <p:pic>
        <p:nvPicPr>
          <p:cNvPr id="7" name="Content Placeholder 6" descr="MitchellLibrarySydney.jpg"/>
          <p:cNvPicPr>
            <a:picLocks noGrp="1" noChangeAspect="1"/>
          </p:cNvPicPr>
          <p:nvPr>
            <p:ph sz="quarter" idx="1"/>
          </p:nvPr>
        </p:nvPicPr>
        <p:blipFill>
          <a:blip r:embed="rId3" cstate="screen">
            <a:extLst>
              <a:ext uri="{28A0092B-C50C-407E-A947-70E740481C1C}">
                <a14:useLocalDpi xmlns:a14="http://schemas.microsoft.com/office/drawing/2010/main"/>
              </a:ext>
            </a:extLst>
          </a:blip>
          <a:stretch>
            <a:fillRect/>
          </a:stretch>
        </p:blipFill>
        <p:spPr>
          <a:xfrm>
            <a:off x="301625" y="2204670"/>
            <a:ext cx="8504238" cy="3217009"/>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928694"/>
          </a:xfrm>
        </p:spPr>
        <p:txBody>
          <a:bodyPr>
            <a:normAutofit fontScale="90000"/>
          </a:bodyPr>
          <a:lstStyle/>
          <a:p>
            <a:r>
              <a:rPr lang="en-AU" b="1" dirty="0" smtClean="0"/>
              <a:t>Portraits of Soldiers</a:t>
            </a:r>
            <a:br>
              <a:rPr lang="en-AU" b="1" dirty="0" smtClean="0"/>
            </a:br>
            <a:r>
              <a:rPr lang="en-US" sz="2700" b="1" dirty="0" smtClean="0"/>
              <a:t>Australian Imperial Force (A.I.F.) </a:t>
            </a:r>
            <a:endParaRPr lang="en-US" sz="2700" b="1" dirty="0"/>
          </a:p>
        </p:txBody>
      </p:sp>
      <p:sp>
        <p:nvSpPr>
          <p:cNvPr id="3" name="Content Placeholder 2"/>
          <p:cNvSpPr>
            <a:spLocks noGrp="1"/>
          </p:cNvSpPr>
          <p:nvPr>
            <p:ph idx="4294967295"/>
          </p:nvPr>
        </p:nvSpPr>
        <p:spPr>
          <a:xfrm>
            <a:off x="0" y="1600200"/>
            <a:ext cx="8229600" cy="4525963"/>
          </a:xfrm>
        </p:spPr>
        <p:txBody>
          <a:bodyPr/>
          <a:lstStyle/>
          <a:p>
            <a:endParaRPr lang="en-AU" dirty="0" smtClean="0"/>
          </a:p>
          <a:p>
            <a:endParaRPr lang="en-AU" dirty="0" smtClean="0"/>
          </a:p>
          <a:p>
            <a:endParaRPr lang="en-AU" dirty="0" smtClean="0"/>
          </a:p>
          <a:p>
            <a:endParaRPr lang="en-AU" dirty="0" smtClean="0"/>
          </a:p>
          <a:p>
            <a:endParaRPr lang="en-AU" dirty="0" smtClean="0"/>
          </a:p>
          <a:p>
            <a:endParaRPr lang="en-AU" dirty="0" smtClean="0"/>
          </a:p>
        </p:txBody>
      </p:sp>
      <p:pic>
        <p:nvPicPr>
          <p:cNvPr id="4" name="Picture 3" descr="picture4.jpg"/>
          <p:cNvPicPr>
            <a:picLocks noChangeAspect="1"/>
          </p:cNvPicPr>
          <p:nvPr/>
        </p:nvPicPr>
        <p:blipFill>
          <a:blip r:embed="rId3" cstate="print"/>
          <a:stretch>
            <a:fillRect/>
          </a:stretch>
        </p:blipFill>
        <p:spPr>
          <a:xfrm>
            <a:off x="3071802" y="1571612"/>
            <a:ext cx="3143272" cy="46954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785818"/>
          </a:xfrm>
        </p:spPr>
        <p:txBody>
          <a:bodyPr>
            <a:normAutofit/>
          </a:bodyPr>
          <a:lstStyle/>
          <a:p>
            <a:r>
              <a:rPr lang="en-AU" sz="3000" b="1" dirty="0" smtClean="0"/>
              <a:t>Portraits of Soldiers</a:t>
            </a:r>
            <a:endParaRPr lang="en-US" sz="3000" b="1" dirty="0"/>
          </a:p>
        </p:txBody>
      </p:sp>
      <p:pic>
        <p:nvPicPr>
          <p:cNvPr id="3" name="Picture 2" descr="picture5.jpg"/>
          <p:cNvPicPr>
            <a:picLocks noChangeAspect="1"/>
          </p:cNvPicPr>
          <p:nvPr/>
        </p:nvPicPr>
        <p:blipFill>
          <a:blip r:embed="rId3" cstate="print"/>
          <a:stretch>
            <a:fillRect/>
          </a:stretch>
        </p:blipFill>
        <p:spPr>
          <a:xfrm>
            <a:off x="3143240" y="1571612"/>
            <a:ext cx="2838946" cy="46540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758952"/>
          </a:xfrm>
        </p:spPr>
        <p:txBody>
          <a:bodyPr>
            <a:normAutofit/>
          </a:bodyPr>
          <a:lstStyle/>
          <a:p>
            <a:r>
              <a:rPr lang="en-AU" sz="3000" b="1" dirty="0" smtClean="0"/>
              <a:t>Portraits of Soldiers </a:t>
            </a:r>
            <a:endParaRPr lang="en-US" sz="3000" b="1" dirty="0"/>
          </a:p>
        </p:txBody>
      </p:sp>
      <p:pic>
        <p:nvPicPr>
          <p:cNvPr id="3" name="Picture 2" descr="port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4479" y="1571613"/>
            <a:ext cx="2921950" cy="47863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844700"/>
          </a:xfrm>
        </p:spPr>
        <p:txBody>
          <a:bodyPr/>
          <a:lstStyle/>
          <a:p>
            <a:r>
              <a:rPr lang="en-AU" b="1" dirty="0" smtClean="0"/>
              <a:t>Portraits of Soldiers</a:t>
            </a:r>
            <a:endParaRPr lang="en-US" b="1" dirty="0"/>
          </a:p>
        </p:txBody>
      </p:sp>
      <p:pic>
        <p:nvPicPr>
          <p:cNvPr id="3" name="Picture 2" descr="port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6116" y="1571612"/>
            <a:ext cx="2921936" cy="478632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758952"/>
          </a:xfrm>
        </p:spPr>
        <p:txBody>
          <a:bodyPr>
            <a:normAutofit/>
          </a:bodyPr>
          <a:lstStyle/>
          <a:p>
            <a:r>
              <a:rPr lang="en-AU" sz="3000" b="1" dirty="0" smtClean="0"/>
              <a:t>First Fleet Journal</a:t>
            </a:r>
            <a:endParaRPr lang="en-US" sz="3000" b="1" dirty="0"/>
          </a:p>
        </p:txBody>
      </p:sp>
      <p:pic>
        <p:nvPicPr>
          <p:cNvPr id="6" name="Content Placeholder 5" descr="ffj1.jpg"/>
          <p:cNvPicPr>
            <a:picLocks noGrp="1" noChangeAspect="1"/>
          </p:cNvPicPr>
          <p:nvPr>
            <p:ph sz="quarter" idx="1"/>
          </p:nvPr>
        </p:nvPicPr>
        <p:blipFill>
          <a:blip r:embed="rId3" cstate="screen">
            <a:extLst>
              <a:ext uri="{28A0092B-C50C-407E-A947-70E740481C1C}">
                <a14:useLocalDpi xmlns:a14="http://schemas.microsoft.com/office/drawing/2010/main"/>
              </a:ext>
            </a:extLst>
          </a:blip>
          <a:stretch>
            <a:fillRect/>
          </a:stretch>
        </p:blipFill>
        <p:spPr>
          <a:xfrm>
            <a:off x="1714480" y="1643050"/>
            <a:ext cx="6000792" cy="466775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534400" cy="758825"/>
          </a:xfrm>
        </p:spPr>
        <p:txBody>
          <a:bodyPr>
            <a:normAutofit fontScale="90000"/>
          </a:bodyPr>
          <a:lstStyle/>
          <a:p>
            <a:r>
              <a:rPr lang="en-AU" dirty="0" smtClean="0"/>
              <a:t/>
            </a:r>
            <a:br>
              <a:rPr lang="en-AU" dirty="0" smtClean="0"/>
            </a:br>
            <a:r>
              <a:rPr lang="en-AU" b="1" dirty="0" smtClean="0"/>
              <a:t>F</a:t>
            </a:r>
            <a:r>
              <a:rPr lang="en-US" b="1" dirty="0" err="1" smtClean="0"/>
              <a:t>irst</a:t>
            </a:r>
            <a:r>
              <a:rPr lang="en-US" b="1" dirty="0" smtClean="0"/>
              <a:t> Fleet Journal</a:t>
            </a:r>
            <a:endParaRPr lang="en-US" b="1" dirty="0"/>
          </a:p>
        </p:txBody>
      </p:sp>
      <p:pic>
        <p:nvPicPr>
          <p:cNvPr id="6" name="Content Placeholder 5" descr="ladpenchildren.jpg"/>
          <p:cNvPicPr>
            <a:picLocks noGrp="1" noChangeAspect="1"/>
          </p:cNvPicPr>
          <p:nvPr>
            <p:ph sz="quarter" idx="4294967295"/>
          </p:nvPr>
        </p:nvPicPr>
        <p:blipFill>
          <a:blip r:embed="rId3" cstate="print"/>
          <a:stretch>
            <a:fillRect/>
          </a:stretch>
        </p:blipFill>
        <p:spPr>
          <a:xfrm>
            <a:off x="-214346" y="0"/>
            <a:ext cx="9358346" cy="685799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928694"/>
          </a:xfrm>
        </p:spPr>
        <p:txBody>
          <a:bodyPr>
            <a:normAutofit fontScale="90000"/>
          </a:bodyPr>
          <a:lstStyle/>
          <a:p>
            <a:r>
              <a:rPr lang="en-AU" b="1" dirty="0" smtClean="0"/>
              <a:t/>
            </a:r>
            <a:br>
              <a:rPr lang="en-AU" b="1" dirty="0" smtClean="0"/>
            </a:br>
            <a:r>
              <a:rPr lang="en-AU" b="1" dirty="0" smtClean="0"/>
              <a:t/>
            </a:r>
            <a:br>
              <a:rPr lang="en-AU" b="1" dirty="0" smtClean="0"/>
            </a:br>
            <a:r>
              <a:rPr lang="en-AU" b="1" dirty="0" smtClean="0"/>
              <a:t>Names of Convicts</a:t>
            </a:r>
            <a:r>
              <a:rPr lang="en-AU" dirty="0" smtClean="0"/>
              <a:t/>
            </a:r>
            <a:br>
              <a:rPr lang="en-AU" dirty="0" smtClean="0"/>
            </a:br>
            <a:r>
              <a:rPr lang="en-AU" b="1" dirty="0" smtClean="0"/>
              <a:t>on Board the Lady </a:t>
            </a:r>
            <a:r>
              <a:rPr lang="en-AU" b="1" dirty="0" err="1" smtClean="0"/>
              <a:t>Penryhn</a:t>
            </a:r>
            <a:endParaRPr lang="en-US" b="1" dirty="0"/>
          </a:p>
        </p:txBody>
      </p:sp>
      <p:pic>
        <p:nvPicPr>
          <p:cNvPr id="6" name="Content Placeholder 5" descr="ffj2.jpg"/>
          <p:cNvPicPr>
            <a:picLocks noGrp="1" noChangeAspect="1"/>
          </p:cNvPicPr>
          <p:nvPr>
            <p:ph sz="quarter" idx="1"/>
          </p:nvPr>
        </p:nvPicPr>
        <p:blipFill>
          <a:blip r:embed="rId3" cstate="screen">
            <a:extLst>
              <a:ext uri="{28A0092B-C50C-407E-A947-70E740481C1C}">
                <a14:useLocalDpi xmlns:a14="http://schemas.microsoft.com/office/drawing/2010/main"/>
              </a:ext>
            </a:extLst>
          </a:blip>
          <a:stretch>
            <a:fillRect/>
          </a:stretch>
        </p:blipFill>
        <p:spPr>
          <a:xfrm>
            <a:off x="1928794" y="1643050"/>
            <a:ext cx="6127104" cy="464347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stfleet.jpg"/>
          <p:cNvPicPr>
            <a:picLocks noGrp="1" noChangeAspect="1"/>
          </p:cNvPicPr>
          <p:nvPr>
            <p:ph sz="quarter" idx="4294967295"/>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14356"/>
            <a:ext cx="8286808" cy="4801314"/>
          </a:xfrm>
          <a:prstGeom prst="rect">
            <a:avLst/>
          </a:prstGeom>
        </p:spPr>
        <p:txBody>
          <a:bodyPr wrap="square">
            <a:spAutoFit/>
          </a:bodyPr>
          <a:lstStyle/>
          <a:p>
            <a:r>
              <a:rPr lang="en-US" b="1" dirty="0" smtClean="0"/>
              <a:t>Transcript of a1175003</a:t>
            </a:r>
          </a:p>
          <a:p>
            <a:r>
              <a:rPr lang="en-US" dirty="0" smtClean="0"/>
              <a:t>        Sirius, Sydney Cove, Port Jackson - June 12M 1788. De/</a:t>
            </a:r>
            <a:r>
              <a:rPr lang="en-US" dirty="0" err="1" smtClean="0"/>
              <a:t>ur</a:t>
            </a:r>
            <a:r>
              <a:rPr lang="en-US" dirty="0" smtClean="0"/>
              <a:t> Richard.</a:t>
            </a:r>
            <a:br>
              <a:rPr lang="en-US" dirty="0" smtClean="0"/>
            </a:br>
            <a:r>
              <a:rPr lang="en-US" dirty="0" smtClean="0"/>
              <a:t>      I think I hear You saying, "Where the D—</a:t>
            </a:r>
            <a:r>
              <a:rPr lang="en-US" dirty="0" err="1" smtClean="0"/>
              <a:t>ce</a:t>
            </a:r>
            <a:r>
              <a:rPr lang="en-US" dirty="0" smtClean="0"/>
              <a:t> is Sydney Cove Port Jackson"? and see You whirling the Letter about to find out the </a:t>
            </a:r>
            <a:r>
              <a:rPr lang="en-US" dirty="0" err="1" smtClean="0"/>
              <a:t>the</a:t>
            </a:r>
            <a:r>
              <a:rPr lang="en-US" dirty="0" smtClean="0"/>
              <a:t> Name of the Scribe: Perhaps You have taken up Salmons Gazetteer, if so, pray spare your </a:t>
            </a:r>
            <a:r>
              <a:rPr lang="en-US" dirty="0" err="1" smtClean="0"/>
              <a:t>Labour</a:t>
            </a:r>
            <a:r>
              <a:rPr lang="en-US" dirty="0" smtClean="0"/>
              <a:t>, and attend to Me for half an Hour</a:t>
            </a:r>
            <a:br>
              <a:rPr lang="en-US" dirty="0" smtClean="0"/>
            </a:br>
            <a:r>
              <a:rPr lang="en-US" dirty="0" smtClean="0"/>
              <a:t>- We sailed from the Cape of Good Hope on the 12th of November 1787- As that was the last civilized Country We should touch at, in our Passage to Botany Bay We provided ourselves with every Article, necessary for the forming a civilized Colony, Live Stock, consisting of Bulls, Cows, Horses Mares, Colts, Sheep, Hogs, Goats Fowls and other living Creatures by Pairs. We likewise, procured a vast Number of Plants, Seeds &amp; other Garden articles, such, as Orange, Lime, Lemon, Quince Apple, Pear Trees, in a Word, every Vegetable Production that the Cape afforded. Thus Equipped, each Ship like another Noah's Ark, away we steered for Botany Bay, and after a tolerably pleasant Voyage of 10 Weeks &amp; 2 Days </a:t>
            </a:r>
            <a:r>
              <a:rPr lang="en-US" dirty="0" err="1" smtClean="0"/>
              <a:t>Governour</a:t>
            </a:r>
            <a:r>
              <a:rPr lang="en-US" dirty="0" smtClean="0"/>
              <a:t> Phillip, had the Satisfaction to see the whole of his little …</a:t>
            </a:r>
            <a:br>
              <a:rPr lang="en-US"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785818"/>
          </a:xfrm>
        </p:spPr>
        <p:txBody>
          <a:bodyPr>
            <a:normAutofit/>
          </a:bodyPr>
          <a:lstStyle/>
          <a:p>
            <a:r>
              <a:rPr lang="en-AU" sz="3000" b="1" dirty="0" smtClean="0"/>
              <a:t>Shipboard Newspapers</a:t>
            </a:r>
            <a:endParaRPr lang="en-US" sz="3000" b="1" dirty="0"/>
          </a:p>
        </p:txBody>
      </p:sp>
      <p:pic>
        <p:nvPicPr>
          <p:cNvPr id="4" name="Content Placeholder 3" descr="shipboard.jpg"/>
          <p:cNvPicPr>
            <a:picLocks noGrp="1" noChangeAspect="1"/>
          </p:cNvPicPr>
          <p:nvPr>
            <p:ph sz="half" idx="1"/>
          </p:nvPr>
        </p:nvPicPr>
        <p:blipFill>
          <a:blip r:embed="rId3" cstate="print"/>
          <a:stretch>
            <a:fillRect/>
          </a:stretch>
        </p:blipFill>
        <p:spPr>
          <a:xfrm>
            <a:off x="928662" y="1714488"/>
            <a:ext cx="2722127" cy="4460100"/>
          </a:xfrm>
        </p:spPr>
      </p:pic>
      <p:pic>
        <p:nvPicPr>
          <p:cNvPr id="6" name="Content Placeholder 5" descr="shipboard2.jpg"/>
          <p:cNvPicPr>
            <a:picLocks noGrp="1" noChangeAspect="1"/>
          </p:cNvPicPr>
          <p:nvPr>
            <p:ph sz="half" idx="2"/>
          </p:nvPr>
        </p:nvPicPr>
        <p:blipFill>
          <a:blip r:embed="rId4" cstate="print"/>
          <a:stretch>
            <a:fillRect/>
          </a:stretch>
        </p:blipFill>
        <p:spPr>
          <a:xfrm>
            <a:off x="5429256" y="1714488"/>
            <a:ext cx="2700332" cy="442439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14356"/>
            <a:ext cx="8506616" cy="6143644"/>
          </a:xfrm>
          <a:prstGeom prst="rect">
            <a:avLst/>
          </a:prstGeom>
          <a:noFill/>
          <a:ln w="9525">
            <a:noFill/>
            <a:miter lim="800000"/>
            <a:headEnd/>
            <a:tailEnd/>
          </a:ln>
          <a:effectLst/>
        </p:spPr>
      </p:pic>
      <p:pic>
        <p:nvPicPr>
          <p:cNvPr id="3" name="Picture 2" descr="State Library of New South Wales -Catalogue.png"/>
          <p:cNvPicPr>
            <a:picLocks noChangeAspect="1"/>
          </p:cNvPicPr>
          <p:nvPr/>
        </p:nvPicPr>
        <p:blipFill>
          <a:blip r:embed="rId4" cstate="print"/>
          <a:stretch>
            <a:fillRect/>
          </a:stretch>
        </p:blipFill>
        <p:spPr>
          <a:xfrm>
            <a:off x="0" y="0"/>
            <a:ext cx="9144000" cy="887612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44" y="142852"/>
            <a:ext cx="8858312" cy="785818"/>
          </a:xfrm>
        </p:spPr>
        <p:txBody>
          <a:bodyPr>
            <a:normAutofit/>
          </a:bodyPr>
          <a:lstStyle/>
          <a:p>
            <a:r>
              <a:rPr lang="en-AU" sz="3000" b="1" dirty="0" smtClean="0"/>
              <a:t>The Petrel Papers</a:t>
            </a:r>
            <a:endParaRPr lang="en-US" sz="3000" b="1" dirty="0"/>
          </a:p>
        </p:txBody>
      </p:sp>
      <p:pic>
        <p:nvPicPr>
          <p:cNvPr id="8" name="Content Placeholder 7" descr="pic1.jpg"/>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785786" y="1500174"/>
            <a:ext cx="3083654" cy="4818209"/>
          </a:xfrm>
        </p:spPr>
      </p:pic>
      <p:pic>
        <p:nvPicPr>
          <p:cNvPr id="10" name="Content Placeholder 9" descr="petret 2.jpg"/>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286380" y="1571612"/>
            <a:ext cx="3031662" cy="473697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534400" cy="928694"/>
          </a:xfrm>
        </p:spPr>
        <p:txBody>
          <a:bodyPr>
            <a:noAutofit/>
          </a:bodyPr>
          <a:lstStyle/>
          <a:p>
            <a:r>
              <a:rPr lang="en-AU" sz="3000" b="1" dirty="0" smtClean="0"/>
              <a:t>Early Photographs</a:t>
            </a:r>
            <a:br>
              <a:rPr lang="en-AU" sz="3000" b="1" dirty="0" smtClean="0"/>
            </a:br>
            <a:r>
              <a:rPr lang="en-AU" sz="2400" b="1" dirty="0" smtClean="0"/>
              <a:t>The Holtermann Collection</a:t>
            </a:r>
            <a:endParaRPr lang="en-US" sz="2400" b="1" dirty="0"/>
          </a:p>
        </p:txBody>
      </p:sp>
      <p:pic>
        <p:nvPicPr>
          <p:cNvPr id="7" name="Content Placeholder 6" descr="holterman2.jpg"/>
          <p:cNvPicPr>
            <a:picLocks noGrp="1" noChangeAspect="1"/>
          </p:cNvPicPr>
          <p:nvPr>
            <p:ph sz="half" idx="2"/>
          </p:nvPr>
        </p:nvPicPr>
        <p:blipFill>
          <a:blip r:embed="rId3" cstate="print"/>
          <a:stretch>
            <a:fillRect/>
          </a:stretch>
        </p:blipFill>
        <p:spPr>
          <a:xfrm>
            <a:off x="4857752" y="1928802"/>
            <a:ext cx="3929090" cy="3913860"/>
          </a:xfrm>
        </p:spPr>
      </p:pic>
      <p:pic>
        <p:nvPicPr>
          <p:cNvPr id="9" name="Content Placeholder 8" descr="holterman.jpg"/>
          <p:cNvPicPr>
            <a:picLocks noGrp="1" noChangeAspect="1"/>
          </p:cNvPicPr>
          <p:nvPr>
            <p:ph sz="half" idx="1"/>
          </p:nvPr>
        </p:nvPicPr>
        <p:blipFill>
          <a:blip r:embed="rId4" cstate="print"/>
          <a:stretch>
            <a:fillRect/>
          </a:stretch>
        </p:blipFill>
        <p:spPr>
          <a:xfrm>
            <a:off x="500034" y="1928802"/>
            <a:ext cx="3857652" cy="385765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844700"/>
          </a:xfrm>
        </p:spPr>
        <p:txBody>
          <a:bodyPr>
            <a:normAutofit fontScale="90000"/>
          </a:bodyPr>
          <a:lstStyle/>
          <a:p>
            <a:r>
              <a:rPr lang="en-AU" b="1" dirty="0" smtClean="0"/>
              <a:t/>
            </a:r>
            <a:br>
              <a:rPr lang="en-AU" b="1" dirty="0" smtClean="0"/>
            </a:br>
            <a:r>
              <a:rPr lang="en-US" b="1" dirty="0" smtClean="0"/>
              <a:t/>
            </a:r>
            <a:br>
              <a:rPr lang="en-US" b="1" dirty="0" smtClean="0"/>
            </a:br>
            <a:r>
              <a:rPr lang="en-US" b="1" dirty="0" smtClean="0"/>
              <a:t>Hill End</a:t>
            </a:r>
            <a:endParaRPr lang="en-US" b="1" dirty="0"/>
          </a:p>
        </p:txBody>
      </p:sp>
      <p:pic>
        <p:nvPicPr>
          <p:cNvPr id="6" name="Picture 5" descr="hillend.jpg"/>
          <p:cNvPicPr>
            <a:picLocks noChangeAspect="1"/>
          </p:cNvPicPr>
          <p:nvPr/>
        </p:nvPicPr>
        <p:blipFill>
          <a:blip r:embed="rId3" cstate="print"/>
          <a:stretch>
            <a:fillRect/>
          </a:stretch>
        </p:blipFill>
        <p:spPr>
          <a:xfrm>
            <a:off x="2000232" y="1643050"/>
            <a:ext cx="5247212" cy="470062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785818"/>
          </a:xfrm>
        </p:spPr>
        <p:txBody>
          <a:bodyPr>
            <a:normAutofit/>
          </a:bodyPr>
          <a:lstStyle/>
          <a:p>
            <a:r>
              <a:rPr lang="en-AU" sz="3000" b="1" dirty="0" smtClean="0"/>
              <a:t>Gold Specimens, 1872</a:t>
            </a:r>
            <a:endParaRPr lang="en-US" sz="3000" b="1" dirty="0"/>
          </a:p>
        </p:txBody>
      </p:sp>
      <p:pic>
        <p:nvPicPr>
          <p:cNvPr id="8" name="Content Placeholder 7" descr="hillend4.jpg"/>
          <p:cNvPicPr>
            <a:picLocks noGrp="1" noChangeAspect="1"/>
          </p:cNvPicPr>
          <p:nvPr>
            <p:ph sz="quarter" idx="1"/>
          </p:nvPr>
        </p:nvPicPr>
        <p:blipFill>
          <a:blip r:embed="rId3" cstate="print"/>
          <a:stretch>
            <a:fillRect/>
          </a:stretch>
        </p:blipFill>
        <p:spPr>
          <a:xfrm>
            <a:off x="2214546" y="1571612"/>
            <a:ext cx="4929222" cy="477578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844700"/>
          </a:xfrm>
        </p:spPr>
        <p:txBody>
          <a:bodyPr>
            <a:normAutofit/>
          </a:bodyPr>
          <a:lstStyle/>
          <a:p>
            <a:r>
              <a:rPr lang="en-US" sz="3000" b="1" dirty="0" smtClean="0"/>
              <a:t>The </a:t>
            </a:r>
            <a:r>
              <a:rPr lang="en-US" sz="3000" b="1" dirty="0" err="1" smtClean="0"/>
              <a:t>Holtermann</a:t>
            </a:r>
            <a:r>
              <a:rPr lang="en-US" sz="3000" b="1" dirty="0" smtClean="0"/>
              <a:t> nugget, Hill End</a:t>
            </a:r>
            <a:endParaRPr lang="en-US" sz="3000" b="1" dirty="0"/>
          </a:p>
        </p:txBody>
      </p:sp>
      <p:pic>
        <p:nvPicPr>
          <p:cNvPr id="14" name="Content Placeholder 13" descr="gold1.jpg"/>
          <p:cNvPicPr>
            <a:picLocks noGrp="1" noChangeAspect="1"/>
          </p:cNvPicPr>
          <p:nvPr>
            <p:ph sz="quarter" idx="1"/>
          </p:nvPr>
        </p:nvPicPr>
        <p:blipFill>
          <a:blip r:embed="rId3" cstate="print"/>
          <a:stretch>
            <a:fillRect/>
          </a:stretch>
        </p:blipFill>
        <p:spPr>
          <a:xfrm>
            <a:off x="2665896" y="1643050"/>
            <a:ext cx="3929704" cy="472509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844700"/>
          </a:xfrm>
        </p:spPr>
        <p:txBody>
          <a:bodyPr>
            <a:normAutofit/>
          </a:bodyPr>
          <a:lstStyle/>
          <a:p>
            <a:r>
              <a:rPr lang="en-US" sz="3000" b="1" dirty="0" smtClean="0"/>
              <a:t> Mrs. </a:t>
            </a:r>
            <a:r>
              <a:rPr lang="en-US" sz="3000" b="1" dirty="0" err="1" smtClean="0"/>
              <a:t>Holtermann</a:t>
            </a:r>
            <a:r>
              <a:rPr lang="en-US" sz="3000" b="1" dirty="0" smtClean="0"/>
              <a:t> with house, Hill End</a:t>
            </a:r>
            <a:endParaRPr lang="en-US" sz="3000" b="1" dirty="0"/>
          </a:p>
        </p:txBody>
      </p:sp>
      <p:pic>
        <p:nvPicPr>
          <p:cNvPr id="4" name="Content Placeholder 3" descr="house1.jpg"/>
          <p:cNvPicPr>
            <a:picLocks noGrp="1" noChangeAspect="1"/>
          </p:cNvPicPr>
          <p:nvPr>
            <p:ph sz="quarter" idx="1"/>
          </p:nvPr>
        </p:nvPicPr>
        <p:blipFill>
          <a:blip r:embed="rId3" cstate="print"/>
          <a:stretch>
            <a:fillRect/>
          </a:stretch>
        </p:blipFill>
        <p:spPr>
          <a:xfrm>
            <a:off x="1500166" y="1571612"/>
            <a:ext cx="6385382" cy="477307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786" y="428604"/>
            <a:ext cx="7715272" cy="5786454"/>
          </a:xfrm>
          <a:prstGeom prst="rect">
            <a:avLst/>
          </a:prstGeom>
          <a:noFill/>
          <a:ln w="9525">
            <a:noFill/>
            <a:miter lim="800000"/>
            <a:headEnd/>
            <a:tailEnd/>
          </a:ln>
        </p:spPr>
      </p:pic>
      <p:pic>
        <p:nvPicPr>
          <p:cNvPr id="3" name="Picture 2" descr="Library of NSW Search - Manuscripts, Oral History, and Pictures Catalogue - State Library of New South Wales.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9144000" cy="93324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84" y="0"/>
            <a:ext cx="964413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527175"/>
            <a:ext cx="8504238" cy="4572000"/>
          </a:xfrm>
        </p:spPr>
        <p:txBody>
          <a:bodyPr/>
          <a:lstStyle/>
          <a:p>
            <a:endParaRPr lang="en-AU" dirty="0" smtClean="0"/>
          </a:p>
          <a:p>
            <a:endParaRPr lang="en-AU" dirty="0"/>
          </a:p>
        </p:txBody>
      </p:sp>
      <p:pic>
        <p:nvPicPr>
          <p:cNvPr id="4" name="Picture 3" descr="Getting started  - Convicts- Life in the colony - Research guides at State Library of New South Wales.png"/>
          <p:cNvPicPr>
            <a:picLocks noChangeAspect="1"/>
          </p:cNvPicPr>
          <p:nvPr/>
        </p:nvPicPr>
        <p:blipFill>
          <a:blip r:embed="rId3" cstate="print"/>
          <a:stretch>
            <a:fillRect/>
          </a:stretch>
        </p:blipFill>
        <p:spPr>
          <a:xfrm>
            <a:off x="0" y="-1"/>
            <a:ext cx="9144000" cy="95277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dirty="0" smtClean="0"/>
              <a:t>Benefactors</a:t>
            </a:r>
            <a:br>
              <a:rPr lang="en-AU" b="1" dirty="0" smtClean="0"/>
            </a:br>
            <a:r>
              <a:rPr lang="en-AU" sz="2000" b="1" dirty="0" smtClean="0"/>
              <a:t>David Scott Mitchell and Sir William Dixon</a:t>
            </a:r>
            <a:endParaRPr lang="en-US" sz="2000" b="1" dirty="0"/>
          </a:p>
        </p:txBody>
      </p:sp>
      <p:pic>
        <p:nvPicPr>
          <p:cNvPr id="9" name="Picture 8" descr="a928383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662" y="1714488"/>
            <a:ext cx="2739542" cy="4480560"/>
          </a:xfrm>
          <a:prstGeom prst="rect">
            <a:avLst/>
          </a:prstGeom>
        </p:spPr>
      </p:pic>
      <p:pic>
        <p:nvPicPr>
          <p:cNvPr id="10" name="Picture 9" descr="a128084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0628" y="1714488"/>
            <a:ext cx="3639922" cy="448056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b="1" dirty="0" smtClean="0"/>
              <a:t>Digital Excellence</a:t>
            </a:r>
            <a:endParaRPr lang="en-US" b="1" dirty="0"/>
          </a:p>
        </p:txBody>
      </p:sp>
      <p:pic>
        <p:nvPicPr>
          <p:cNvPr id="4" name="Content Placeholder 3" descr="digex.jpg"/>
          <p:cNvPicPr>
            <a:picLocks noGrp="1" noChangeAspect="1"/>
          </p:cNvPicPr>
          <p:nvPr>
            <p:ph sz="half" idx="1"/>
          </p:nvPr>
        </p:nvPicPr>
        <p:blipFill>
          <a:blip r:embed="rId3" cstate="print"/>
          <a:stretch>
            <a:fillRect/>
          </a:stretch>
        </p:blipFill>
        <p:spPr>
          <a:xfrm>
            <a:off x="785786" y="1785926"/>
            <a:ext cx="3106261" cy="4296995"/>
          </a:xfrm>
        </p:spPr>
      </p:pic>
      <p:pic>
        <p:nvPicPr>
          <p:cNvPr id="12" name="Content Placeholder 11" descr="pic1.jpg"/>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143504" y="1785926"/>
            <a:ext cx="3428567" cy="427262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550432" cy="844700"/>
          </a:xfrm>
        </p:spPr>
        <p:txBody>
          <a:bodyPr>
            <a:normAutofit fontScale="90000"/>
          </a:bodyPr>
          <a:lstStyle/>
          <a:p>
            <a:r>
              <a:rPr lang="en-AU" b="1" dirty="0" smtClean="0"/>
              <a:t>World War One Diaries</a:t>
            </a:r>
            <a:br>
              <a:rPr lang="en-AU" b="1" dirty="0" smtClean="0"/>
            </a:br>
            <a:r>
              <a:rPr lang="en-AU" sz="2700" b="1" dirty="0" smtClean="0"/>
              <a:t>Partridge Diary 1914-1917</a:t>
            </a:r>
            <a:endParaRPr lang="en-US" sz="2700" b="1" dirty="0"/>
          </a:p>
        </p:txBody>
      </p:sp>
      <p:pic>
        <p:nvPicPr>
          <p:cNvPr id="5" name="Content Placeholder 4" descr="wardiary.jpg"/>
          <p:cNvPicPr>
            <a:picLocks noGrp="1" noChangeAspect="1"/>
          </p:cNvPicPr>
          <p:nvPr>
            <p:ph sz="quarter" idx="1"/>
          </p:nvPr>
        </p:nvPicPr>
        <p:blipFill>
          <a:blip r:embed="rId3" cstate="print"/>
          <a:stretch>
            <a:fillRect/>
          </a:stretch>
        </p:blipFill>
        <p:spPr>
          <a:xfrm>
            <a:off x="1714480" y="1643050"/>
            <a:ext cx="5643602" cy="464656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w12.jpg"/>
          <p:cNvPicPr>
            <a:picLocks noGrp="1" noChangeAspect="1"/>
          </p:cNvPicPr>
          <p:nvPr>
            <p:ph sz="quarter" idx="4294967295"/>
          </p:nvPr>
        </p:nvPicPr>
        <p:blipFill>
          <a:blip r:embed="rId3" cstate="print"/>
          <a:stretch>
            <a:fillRect/>
          </a:stretch>
        </p:blipFill>
        <p:spPr>
          <a:xfrm>
            <a:off x="0" y="1"/>
            <a:ext cx="9159090" cy="6858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1702</TotalTime>
  <Words>2022</Words>
  <Application>Microsoft Office PowerPoint</Application>
  <PresentationFormat>On-screen Show (4:3)</PresentationFormat>
  <Paragraphs>116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Georgia</vt:lpstr>
      <vt:lpstr>Wingdings</vt:lpstr>
      <vt:lpstr>Wingdings 2</vt:lpstr>
      <vt:lpstr>Civic</vt:lpstr>
      <vt:lpstr>  Family History at the State Library of NSW </vt:lpstr>
      <vt:lpstr>PowerPoint Presentation</vt:lpstr>
      <vt:lpstr>PowerPoint Presentation</vt:lpstr>
      <vt:lpstr>PowerPoint Presentation</vt:lpstr>
      <vt:lpstr>PowerPoint Presentation</vt:lpstr>
      <vt:lpstr>Benefactors David Scott Mitchell and Sir William Dixon</vt:lpstr>
      <vt:lpstr>Digital Excellence</vt:lpstr>
      <vt:lpstr>World War One Diaries Partridge Diary 1914-1917</vt:lpstr>
      <vt:lpstr>PowerPoint Presentation</vt:lpstr>
      <vt:lpstr>Portraits of Soldiers Australian Imperial Force (A.I.F.) </vt:lpstr>
      <vt:lpstr>Portraits of Soldiers</vt:lpstr>
      <vt:lpstr>Portraits of Soldiers </vt:lpstr>
      <vt:lpstr>Portraits of Soldiers</vt:lpstr>
      <vt:lpstr>First Fleet Journal</vt:lpstr>
      <vt:lpstr> First Fleet Journal</vt:lpstr>
      <vt:lpstr>  Names of Convicts on Board the Lady Penryhn</vt:lpstr>
      <vt:lpstr>PowerPoint Presentation</vt:lpstr>
      <vt:lpstr>PowerPoint Presentation</vt:lpstr>
      <vt:lpstr>Shipboard Newspapers</vt:lpstr>
      <vt:lpstr>The Petrel Papers</vt:lpstr>
      <vt:lpstr>Early Photographs The Holtermann Collection</vt:lpstr>
      <vt:lpstr>  Hill End</vt:lpstr>
      <vt:lpstr>Gold Specimens, 1872</vt:lpstr>
      <vt:lpstr>The Holtermann nugget, Hill End</vt:lpstr>
      <vt:lpstr> Mrs. Holtermann with house, Hill End</vt:lpstr>
    </vt:vector>
  </TitlesOfParts>
  <Company>State Library of NSW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History at the State Library  of New South Wales</dc:title>
  <dc:creator>rmcgann</dc:creator>
  <cp:lastModifiedBy>Jenna Bain</cp:lastModifiedBy>
  <cp:revision>166</cp:revision>
  <dcterms:created xsi:type="dcterms:W3CDTF">2013-07-08T04:33:04Z</dcterms:created>
  <dcterms:modified xsi:type="dcterms:W3CDTF">2014-10-29T03:21:21Z</dcterms:modified>
</cp:coreProperties>
</file>